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61" r:id="rId2"/>
    <p:sldId id="342" r:id="rId3"/>
    <p:sldId id="364" r:id="rId4"/>
    <p:sldId id="344" r:id="rId5"/>
    <p:sldId id="363" r:id="rId6"/>
    <p:sldId id="345" r:id="rId7"/>
    <p:sldId id="347" r:id="rId8"/>
    <p:sldId id="349" r:id="rId9"/>
    <p:sldId id="354" r:id="rId10"/>
    <p:sldId id="350" r:id="rId11"/>
    <p:sldId id="321" r:id="rId12"/>
    <p:sldId id="323" r:id="rId13"/>
    <p:sldId id="351" r:id="rId14"/>
    <p:sldId id="352" r:id="rId15"/>
    <p:sldId id="301" r:id="rId16"/>
    <p:sldId id="355" r:id="rId17"/>
    <p:sldId id="300" r:id="rId18"/>
    <p:sldId id="353" r:id="rId19"/>
    <p:sldId id="325" r:id="rId20"/>
    <p:sldId id="327" r:id="rId21"/>
    <p:sldId id="348" r:id="rId22"/>
    <p:sldId id="304" r:id="rId23"/>
    <p:sldId id="356" r:id="rId24"/>
    <p:sldId id="324" r:id="rId25"/>
    <p:sldId id="357" r:id="rId26"/>
    <p:sldId id="271" r:id="rId27"/>
    <p:sldId id="283" r:id="rId28"/>
    <p:sldId id="322" r:id="rId29"/>
    <p:sldId id="328" r:id="rId30"/>
    <p:sldId id="339" r:id="rId31"/>
    <p:sldId id="297" r:id="rId32"/>
    <p:sldId id="298" r:id="rId33"/>
    <p:sldId id="359" r:id="rId34"/>
    <p:sldId id="360" r:id="rId35"/>
    <p:sldId id="302" r:id="rId36"/>
    <p:sldId id="320" r:id="rId37"/>
    <p:sldId id="329" r:id="rId38"/>
    <p:sldId id="319" r:id="rId39"/>
    <p:sldId id="338" r:id="rId40"/>
    <p:sldId id="367" r:id="rId41"/>
    <p:sldId id="370" r:id="rId42"/>
    <p:sldId id="371" r:id="rId43"/>
    <p:sldId id="340" r:id="rId44"/>
    <p:sldId id="361" r:id="rId45"/>
    <p:sldId id="358" r:id="rId46"/>
    <p:sldId id="362" r:id="rId47"/>
    <p:sldId id="305" r:id="rId48"/>
    <p:sldId id="366" r:id="rId49"/>
    <p:sldId id="346" r:id="rId50"/>
    <p:sldId id="278" r:id="rId51"/>
    <p:sldId id="330" r:id="rId52"/>
    <p:sldId id="332" r:id="rId53"/>
    <p:sldId id="333" r:id="rId54"/>
    <p:sldId id="334" r:id="rId55"/>
    <p:sldId id="335" r:id="rId56"/>
    <p:sldId id="336" r:id="rId57"/>
    <p:sldId id="337" r:id="rId58"/>
    <p:sldId id="326" r:id="rId59"/>
    <p:sldId id="365" r:id="rId60"/>
    <p:sldId id="372" r:id="rId61"/>
    <p:sldId id="369" r:id="rId62"/>
    <p:sldId id="264" r:id="rId63"/>
    <p:sldId id="294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67"/>
    <p:restoredTop sz="94385"/>
  </p:normalViewPr>
  <p:slideViewPr>
    <p:cSldViewPr snapToGrid="0" snapToObjects="1">
      <p:cViewPr varScale="1">
        <p:scale>
          <a:sx n="138" d="100"/>
          <a:sy n="138" d="100"/>
        </p:scale>
        <p:origin x="172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2DEFF-53A2-2749-8972-E806F1B7A3E3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39FE6-8958-724E-8B7F-B7DE2D0C8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3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39FE6-8958-724E-8B7F-B7DE2D0C8FF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03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39FE6-8958-724E-8B7F-B7DE2D0C8FF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69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ED41-3F5D-2744-93AA-0E5C4B9B3597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B15A-461E-BC4C-A5FE-8D0BA89E0C51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AEBC-0887-A342-B57B-CE78845BBD61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6BA7E-3C95-0443-9CF4-C35F44D11061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F0AC-1E87-3046-8F5A-47BBEC7F2F1A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5BA58-B439-134F-BFEC-2D585F116A5F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866-1879-9540-BF0A-36629FC38B2E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40799-EBDE-E048-8E6C-9FE5C5590BC3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922B-C9DE-634E-8114-BC73D67A0D99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33D6-B271-4243-8C3E-11EE52767B2F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28427-05EA-C544-B7F2-3230B2817338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5192-31EE-F04F-86B4-7FB582D65635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7F8B1-6E80-0A4B-AB9E-17E081B9F8FF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87977-8F38-5041-BED8-33BF82CFA6BA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80D2-503F-2F47-A711-BDEE99D016B1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4E9D-BAB5-8E4F-9A27-9B9D9BD14724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3" name="XTREME - TREK для реклами или презентации.mp3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7CD07-BCE2-364F-8E22-83E318762BBC}" type="datetime1">
              <a:rPr lang="ru-RU" smtClean="0"/>
              <a:t>16.04.2021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8" name="XTREME - TREK для реклами или презентации.mp3"/>
          </p:stSnd>
        </p:sndAc>
      </p:transition>
    </mc:Choice>
    <mc:Fallback xmlns="">
      <p:transition spd="slow">
        <p:fade/>
        <p:sndAc>
          <p:stSnd>
            <p:snd r:embed="rId19" name="XTREME - TREK для реклами или презентации.mp3"/>
          </p:stSnd>
        </p:sndAc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jp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jpg"/><Relationship Id="rId23" Type="http://schemas.openxmlformats.org/officeDocument/2006/relationships/image" Target="../media/image52.jpe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ligapro.com.ua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2955" y="1140813"/>
            <a:ext cx="7766936" cy="1646302"/>
          </a:xfrm>
        </p:spPr>
        <p:txBody>
          <a:bodyPr/>
          <a:lstStyle/>
          <a:p>
            <a:r>
              <a:rPr lang="en-US" dirty="0"/>
              <a:t>LigaPro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6519" y="2900128"/>
            <a:ext cx="7766936" cy="1096899"/>
          </a:xfrm>
        </p:spPr>
        <p:txBody>
          <a:bodyPr>
            <a:noAutofit/>
          </a:bodyPr>
          <a:lstStyle/>
          <a:p>
            <a:r>
              <a:rPr lang="ru-RU" sz="2500" dirty="0"/>
              <a:t>это современный программный комплекс для риэлторов и агентств недвижимости, который включает в себя все необходимые средства для эффективной ежедневной работы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65396" y="5492912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/>
              <a:t>Александр Карабчук </a:t>
            </a:r>
            <a:r>
              <a:rPr lang="en-US" sz="2800" b="1"/>
              <a:t>CEO Ligapro.ua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8942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6" y="64572"/>
            <a:ext cx="8397947" cy="5951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CD937C75-D2BC-F94E-9007-283E5C132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348" y="659757"/>
            <a:ext cx="3951688" cy="1678198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Возможность формирования архива объектов. Быстро и удобно храните тысячи объектов прямо в </a:t>
            </a:r>
            <a:r>
              <a:rPr lang="en-US" sz="2000" dirty="0"/>
              <a:t>CRM</a:t>
            </a:r>
            <a:endParaRPr lang="ru-RU" sz="2000" dirty="0"/>
          </a:p>
        </p:txBody>
      </p:sp>
      <p:pic>
        <p:nvPicPr>
          <p:cNvPr id="11" name="Изображение 8">
            <a:extLst>
              <a:ext uri="{FF2B5EF4-FFF2-40B4-BE49-F238E27FC236}">
                <a16:creationId xmlns:a16="http://schemas.microsoft.com/office/drawing/2014/main" id="{24DFB21B-B367-D840-A6D8-C502F41AB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12" y="659756"/>
            <a:ext cx="3858892" cy="1782107"/>
          </a:xfrm>
          <a:prstGeom prst="rect">
            <a:avLst/>
          </a:prstGeom>
        </p:spPr>
      </p:pic>
      <p:pic>
        <p:nvPicPr>
          <p:cNvPr id="14" name="Изображение 8">
            <a:extLst>
              <a:ext uri="{FF2B5EF4-FFF2-40B4-BE49-F238E27FC236}">
                <a16:creationId xmlns:a16="http://schemas.microsoft.com/office/drawing/2014/main" id="{E1EBBDF5-9F16-7047-A5AE-ECCF11139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64" y="2720203"/>
            <a:ext cx="3176190" cy="3825718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19CC1A64-5738-E44E-83BE-05920C59D7FF}"/>
              </a:ext>
            </a:extLst>
          </p:cNvPr>
          <p:cNvSpPr txBox="1">
            <a:spLocks/>
          </p:cNvSpPr>
          <p:nvPr/>
        </p:nvSpPr>
        <p:spPr>
          <a:xfrm>
            <a:off x="807348" y="2720202"/>
            <a:ext cx="3309880" cy="24701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Возможность посмотреть расположение конкретного объекта на карте</a:t>
            </a:r>
          </a:p>
        </p:txBody>
      </p:sp>
    </p:spTree>
    <p:extLst>
      <p:ext uri="{BB962C8B-B14F-4D97-AF65-F5344CB8AC3E}">
        <p14:creationId xmlns:p14="http://schemas.microsoft.com/office/powerpoint/2010/main" val="39524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4077" y="4189343"/>
            <a:ext cx="8397948" cy="2442951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uk-UA" sz="2000" dirty="0"/>
          </a:p>
          <a:p>
            <a:pPr lvl="0"/>
            <a:endParaRPr lang="uk-UA" sz="28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008251" y="566442"/>
            <a:ext cx="8397948" cy="1313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Автоматический подбор клиентов под объект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Ведение списка клиентов по каждому объекту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uk-UA" sz="2000" dirty="0"/>
          </a:p>
          <a:p>
            <a:endParaRPr lang="uk-UA" sz="28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7" y="1462998"/>
            <a:ext cx="8229600" cy="40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7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" y="1975104"/>
            <a:ext cx="10058400" cy="412449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3B7393B-3B30-DC4D-BB93-49D1B4F69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054" y="158905"/>
            <a:ext cx="7766936" cy="636623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0D8A858-B319-2A47-894F-88CF07A7FE91}"/>
              </a:ext>
            </a:extLst>
          </p:cNvPr>
          <p:cNvSpPr txBox="1">
            <a:spLocks/>
          </p:cNvSpPr>
          <p:nvPr/>
        </p:nvSpPr>
        <p:spPr>
          <a:xfrm>
            <a:off x="876054" y="881833"/>
            <a:ext cx="8397948" cy="786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Легкий контроль алгоритма работы с объектами с помощью сервиса бизнес-процессы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uk-UA" sz="2000" dirty="0"/>
          </a:p>
          <a:p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4560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929BA86-8002-F74C-A8DB-BE0227119DA0}"/>
              </a:ext>
            </a:extLst>
          </p:cNvPr>
          <p:cNvSpPr txBox="1">
            <a:spLocks/>
          </p:cNvSpPr>
          <p:nvPr/>
        </p:nvSpPr>
        <p:spPr>
          <a:xfrm>
            <a:off x="876054" y="245210"/>
            <a:ext cx="7766936" cy="6366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16ADD39-7BB9-AF41-9456-B06601514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038" y="996522"/>
            <a:ext cx="8397948" cy="1377083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Возможность хранения неограниченного количества фото объектов и добавления ссылки на </a:t>
            </a:r>
            <a:r>
              <a:rPr lang="en-US" sz="2000" dirty="0" err="1"/>
              <a:t>youtube</a:t>
            </a:r>
            <a:r>
              <a:rPr lang="en-US" sz="2000" dirty="0"/>
              <a:t> </a:t>
            </a:r>
            <a:r>
              <a:rPr lang="ru-RU" sz="2000" dirty="0"/>
              <a:t>видео прямо в </a:t>
            </a:r>
            <a:r>
              <a:rPr lang="en-US" sz="2000" dirty="0"/>
              <a:t>CRM</a:t>
            </a:r>
            <a:r>
              <a:rPr lang="ru-RU" sz="2000" dirty="0"/>
              <a:t>. </a:t>
            </a:r>
            <a:endParaRPr lang="uk-UA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000" dirty="0" err="1"/>
              <a:t>Удобный</a:t>
            </a:r>
            <a:r>
              <a:rPr lang="uk-UA" sz="2000" dirty="0"/>
              <a:t> </a:t>
            </a:r>
            <a:r>
              <a:rPr lang="uk-UA" sz="2000" dirty="0" err="1"/>
              <a:t>функционал</a:t>
            </a:r>
            <a:r>
              <a:rPr lang="uk-UA" sz="2000" dirty="0"/>
              <a:t> для </a:t>
            </a:r>
            <a:r>
              <a:rPr lang="uk-UA" sz="2000" dirty="0" err="1"/>
              <a:t>ведения</a:t>
            </a:r>
            <a:r>
              <a:rPr lang="uk-UA" sz="2000" dirty="0"/>
              <a:t> </a:t>
            </a:r>
            <a:r>
              <a:rPr lang="uk-UA" sz="2000" dirty="0" err="1"/>
              <a:t>галереи</a:t>
            </a:r>
            <a:r>
              <a:rPr lang="uk-UA" sz="2000" dirty="0"/>
              <a:t> </a:t>
            </a:r>
            <a:r>
              <a:rPr lang="uk-UA" sz="2000" dirty="0" err="1"/>
              <a:t>объекта</a:t>
            </a:r>
            <a:endParaRPr lang="uk-UA" sz="2000" dirty="0"/>
          </a:p>
          <a:p>
            <a:pPr lvl="0"/>
            <a:endParaRPr lang="uk-UA" sz="2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1171D7-5D13-B84D-B42E-2AD8483F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6" y="2300453"/>
            <a:ext cx="6129981" cy="403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74280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008251" y="727364"/>
            <a:ext cx="4540493" cy="37511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Планирование дел и заданий по объекту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Контроль выполнения дел и поручение дел сотрудникам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Назначение даты начала дела, даты завершения, прикрепление файлов и журнал изменения дел</a:t>
            </a:r>
            <a:endParaRPr lang="uk-UA" sz="2000" dirty="0"/>
          </a:p>
          <a:p>
            <a:endParaRPr lang="uk-UA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F85A02-B472-B040-B3CB-E9037BD8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376" y="604217"/>
            <a:ext cx="3518823" cy="537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4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2" y="1521794"/>
            <a:ext cx="3421017" cy="470830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44"/>
          <a:stretch/>
        </p:blipFill>
        <p:spPr>
          <a:xfrm>
            <a:off x="4102908" y="1345407"/>
            <a:ext cx="6855424" cy="5061080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5E1AB6B-BC7D-7F45-859F-7F79866E2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491" y="566442"/>
            <a:ext cx="8631403" cy="847141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Отправка предложений клиентам в один клик на </a:t>
            </a:r>
            <a:r>
              <a:rPr lang="en-US" sz="2000" dirty="0"/>
              <a:t>E-mail.</a:t>
            </a:r>
          </a:p>
          <a:p>
            <a:pPr algn="l"/>
            <a:r>
              <a:rPr lang="ru-RU" sz="2000" dirty="0"/>
              <a:t>Формирование </a:t>
            </a:r>
            <a:r>
              <a:rPr lang="en-US" sz="2000" dirty="0"/>
              <a:t>PDF </a:t>
            </a:r>
            <a:r>
              <a:rPr lang="ru-RU" sz="2000" dirty="0"/>
              <a:t>презентации объекта для печати.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462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5E1AB6B-BC7D-7F45-859F-7F79866E2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491" y="566442"/>
            <a:ext cx="3900982" cy="1740340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Отправка предложений клиентам в один клик на </a:t>
            </a:r>
            <a:r>
              <a:rPr lang="en-US" sz="2000" dirty="0" err="1"/>
              <a:t>VIber</a:t>
            </a:r>
            <a:r>
              <a:rPr lang="en-US" sz="2000" dirty="0"/>
              <a:t>, </a:t>
            </a:r>
            <a:r>
              <a:rPr lang="en-US" sz="2000" dirty="0" err="1"/>
              <a:t>WhatsAPP</a:t>
            </a:r>
            <a:r>
              <a:rPr lang="en-US" sz="2000" dirty="0"/>
              <a:t>, Telegram.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957E7A-B711-0242-A912-55A062BFB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422" y="637693"/>
            <a:ext cx="2937176" cy="2597821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8906C4D6-F1CF-1B4A-9A7B-6F6ECB5F407F}"/>
              </a:ext>
            </a:extLst>
          </p:cNvPr>
          <p:cNvSpPr txBox="1">
            <a:spLocks/>
          </p:cNvSpPr>
          <p:nvPr/>
        </p:nvSpPr>
        <p:spPr>
          <a:xfrm>
            <a:off x="816491" y="3306765"/>
            <a:ext cx="3765900" cy="211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Открывать чаты с собственниками объектов в один клик на </a:t>
            </a:r>
            <a:r>
              <a:rPr lang="en-US" sz="2000" dirty="0"/>
              <a:t>Viber, </a:t>
            </a:r>
            <a:r>
              <a:rPr lang="en-US" sz="2000" dirty="0" err="1"/>
              <a:t>WhatsAPP</a:t>
            </a:r>
            <a:r>
              <a:rPr lang="en-US" sz="2000" dirty="0"/>
              <a:t>, Telegram.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1C4349-D5A2-FE43-AF02-CA87F46C1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258" y="3291657"/>
            <a:ext cx="3765900" cy="27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6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7" y="1568116"/>
            <a:ext cx="10058400" cy="186088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82D4ACA-CA2F-6649-8009-37B47CD6BAE7}"/>
              </a:ext>
            </a:extLst>
          </p:cNvPr>
          <p:cNvSpPr txBox="1">
            <a:spLocks/>
          </p:cNvSpPr>
          <p:nvPr/>
        </p:nvSpPr>
        <p:spPr>
          <a:xfrm>
            <a:off x="924077" y="64572"/>
            <a:ext cx="7766936" cy="501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8F0AAABD-5CAA-524B-8AFC-95FFBE2C5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847141"/>
          </a:xfrm>
        </p:spPr>
        <p:txBody>
          <a:bodyPr>
            <a:noAutofit/>
          </a:bodyPr>
          <a:lstStyle/>
          <a:p>
            <a:pPr algn="l"/>
            <a:r>
              <a:rPr lang="uk-UA" sz="2000" dirty="0" err="1"/>
              <a:t>Массовая</a:t>
            </a:r>
            <a:r>
              <a:rPr lang="uk-UA" sz="2000" dirty="0"/>
              <a:t> </a:t>
            </a:r>
            <a:r>
              <a:rPr lang="uk-UA" sz="2000" dirty="0" err="1"/>
              <a:t>работа</a:t>
            </a:r>
            <a:r>
              <a:rPr lang="uk-UA" sz="2000" dirty="0"/>
              <a:t> с </a:t>
            </a:r>
            <a:r>
              <a:rPr lang="uk-UA" sz="2000" dirty="0" err="1"/>
              <a:t>объектами</a:t>
            </a:r>
            <a:r>
              <a:rPr lang="uk-UA" sz="2000" dirty="0"/>
              <a:t> – </a:t>
            </a:r>
            <a:r>
              <a:rPr lang="uk-UA" sz="2000" dirty="0" err="1"/>
              <a:t>ускорит</a:t>
            </a:r>
            <a:r>
              <a:rPr lang="uk-UA" sz="2000" dirty="0"/>
              <a:t> Вашу </a:t>
            </a:r>
            <a:r>
              <a:rPr lang="uk-UA" sz="2000" dirty="0" err="1"/>
              <a:t>работу</a:t>
            </a:r>
            <a:r>
              <a:rPr lang="uk-UA" sz="2000" dirty="0"/>
              <a:t> при </a:t>
            </a:r>
            <a:r>
              <a:rPr lang="uk-UA" sz="2000" dirty="0" err="1"/>
              <a:t>обработке</a:t>
            </a:r>
            <a:r>
              <a:rPr lang="uk-UA" sz="2000" dirty="0"/>
              <a:t> </a:t>
            </a:r>
            <a:r>
              <a:rPr lang="uk-UA" sz="2000" dirty="0" err="1"/>
              <a:t>большого</a:t>
            </a:r>
            <a:r>
              <a:rPr lang="uk-UA" sz="2000" dirty="0"/>
              <a:t> </a:t>
            </a:r>
            <a:r>
              <a:rPr lang="uk-UA" sz="2000" dirty="0" err="1"/>
              <a:t>количества</a:t>
            </a:r>
            <a:r>
              <a:rPr lang="uk-UA" sz="2000" dirty="0"/>
              <a:t> </a:t>
            </a:r>
            <a:r>
              <a:rPr lang="uk-UA" sz="2000" dirty="0" err="1"/>
              <a:t>объектов</a:t>
            </a:r>
            <a:r>
              <a:rPr lang="uk-UA" sz="2000" dirty="0"/>
              <a:t>.</a:t>
            </a:r>
          </a:p>
          <a:p>
            <a:pPr lvl="0"/>
            <a:endParaRPr lang="uk-UA" sz="2800" dirty="0"/>
          </a:p>
        </p:txBody>
      </p:sp>
      <p:pic>
        <p:nvPicPr>
          <p:cNvPr id="14" name="Изображение 6">
            <a:extLst>
              <a:ext uri="{FF2B5EF4-FFF2-40B4-BE49-F238E27FC236}">
                <a16:creationId xmlns:a16="http://schemas.microsoft.com/office/drawing/2014/main" id="{8B029061-663C-9F45-9AE1-995CF629C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84" y="3516481"/>
            <a:ext cx="3038529" cy="2890006"/>
          </a:xfrm>
          <a:prstGeom prst="rect">
            <a:avLst/>
          </a:prstGeom>
        </p:spPr>
      </p:pic>
      <p:pic>
        <p:nvPicPr>
          <p:cNvPr id="15" name="Изображение 7">
            <a:extLst>
              <a:ext uri="{FF2B5EF4-FFF2-40B4-BE49-F238E27FC236}">
                <a16:creationId xmlns:a16="http://schemas.microsoft.com/office/drawing/2014/main" id="{AF230870-51A7-0D41-B9BB-FCECBDE69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78" y="5223561"/>
            <a:ext cx="2489200" cy="927100"/>
          </a:xfrm>
          <a:prstGeom prst="rect">
            <a:avLst/>
          </a:prstGeom>
        </p:spPr>
      </p:pic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8221B6F8-9399-2344-AE12-ED12B73ED7E1}"/>
              </a:ext>
            </a:extLst>
          </p:cNvPr>
          <p:cNvSpPr txBox="1">
            <a:spLocks/>
          </p:cNvSpPr>
          <p:nvPr/>
        </p:nvSpPr>
        <p:spPr>
          <a:xfrm>
            <a:off x="1012469" y="3595431"/>
            <a:ext cx="4428211" cy="1278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000" dirty="0" err="1"/>
              <a:t>Учет</a:t>
            </a:r>
            <a:r>
              <a:rPr lang="uk-UA" sz="2000" dirty="0"/>
              <a:t> </a:t>
            </a:r>
            <a:r>
              <a:rPr lang="uk-UA" sz="2000" dirty="0" err="1"/>
              <a:t>рекламы</a:t>
            </a:r>
            <a:r>
              <a:rPr lang="uk-UA" sz="2000" dirty="0"/>
              <a:t>. </a:t>
            </a:r>
            <a:r>
              <a:rPr lang="uk-UA" sz="2000" dirty="0" err="1"/>
              <a:t>Фиксируйте</a:t>
            </a:r>
            <a:r>
              <a:rPr lang="uk-UA" sz="2000" dirty="0"/>
              <a:t> всю </a:t>
            </a:r>
            <a:r>
              <a:rPr lang="uk-UA" sz="2000" dirty="0" err="1"/>
              <a:t>информацию</a:t>
            </a:r>
            <a:r>
              <a:rPr lang="uk-UA" sz="2000" dirty="0"/>
              <a:t> по </a:t>
            </a:r>
            <a:r>
              <a:rPr lang="uk-UA" sz="2000" dirty="0" err="1"/>
              <a:t>рекламе</a:t>
            </a:r>
            <a:r>
              <a:rPr lang="uk-UA" sz="2000" dirty="0"/>
              <a:t> Ваших </a:t>
            </a:r>
            <a:r>
              <a:rPr lang="uk-UA" sz="2000" dirty="0" err="1"/>
              <a:t>объектов</a:t>
            </a:r>
            <a:r>
              <a:rPr lang="uk-UA" sz="2000" dirty="0"/>
              <a:t> на других порталах/сайтах. </a:t>
            </a:r>
          </a:p>
          <a:p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77131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82D4ACA-CA2F-6649-8009-37B47CD6BAE7}"/>
              </a:ext>
            </a:extLst>
          </p:cNvPr>
          <p:cNvSpPr txBox="1">
            <a:spLocks/>
          </p:cNvSpPr>
          <p:nvPr/>
        </p:nvSpPr>
        <p:spPr>
          <a:xfrm>
            <a:off x="924077" y="64572"/>
            <a:ext cx="7766936" cy="501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8F0AAABD-5CAA-524B-8AFC-95FFBE2C5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1072873"/>
          </a:xfrm>
        </p:spPr>
        <p:txBody>
          <a:bodyPr>
            <a:noAutofit/>
          </a:bodyPr>
          <a:lstStyle/>
          <a:p>
            <a:pPr algn="l"/>
            <a:r>
              <a:rPr lang="uk-UA" sz="2000" dirty="0"/>
              <a:t>Журнал </a:t>
            </a:r>
            <a:r>
              <a:rPr lang="uk-UA" sz="2000" dirty="0" err="1"/>
              <a:t>действий</a:t>
            </a:r>
            <a:r>
              <a:rPr lang="uk-UA" sz="2000" dirty="0"/>
              <a:t>. Все </a:t>
            </a:r>
            <a:r>
              <a:rPr lang="uk-UA" sz="2000" dirty="0" err="1"/>
              <a:t>действия</a:t>
            </a:r>
            <a:r>
              <a:rPr lang="uk-UA" sz="2000" dirty="0"/>
              <a:t> </a:t>
            </a:r>
            <a:r>
              <a:rPr lang="uk-UA" sz="2000" dirty="0" err="1"/>
              <a:t>сотрудников</a:t>
            </a:r>
            <a:r>
              <a:rPr lang="uk-UA" sz="2000" dirty="0"/>
              <a:t> по </a:t>
            </a:r>
            <a:r>
              <a:rPr lang="uk-UA" sz="2000" dirty="0" err="1"/>
              <a:t>работе</a:t>
            </a:r>
            <a:r>
              <a:rPr lang="uk-UA" sz="2000" dirty="0"/>
              <a:t> с </a:t>
            </a:r>
            <a:r>
              <a:rPr lang="uk-UA" sz="2000" dirty="0" err="1"/>
              <a:t>объектом</a:t>
            </a:r>
            <a:r>
              <a:rPr lang="uk-UA" sz="2000" dirty="0"/>
              <a:t> </a:t>
            </a:r>
            <a:r>
              <a:rPr lang="uk-UA" sz="2000" dirty="0" err="1"/>
              <a:t>сохраняются</a:t>
            </a:r>
            <a:r>
              <a:rPr lang="uk-UA" sz="2000" dirty="0"/>
              <a:t> </a:t>
            </a:r>
            <a:r>
              <a:rPr lang="uk-UA" sz="2000" dirty="0" err="1"/>
              <a:t>и</a:t>
            </a:r>
            <a:r>
              <a:rPr lang="uk-UA" sz="2000" dirty="0"/>
              <a:t> </a:t>
            </a:r>
            <a:r>
              <a:rPr lang="uk-UA" sz="2000" dirty="0" err="1"/>
              <a:t>фиксируются</a:t>
            </a:r>
            <a:r>
              <a:rPr lang="uk-UA" sz="2000" dirty="0"/>
              <a:t>. </a:t>
            </a:r>
            <a:r>
              <a:rPr lang="uk-UA" sz="2000" dirty="0" err="1"/>
              <a:t>Вы</a:t>
            </a:r>
            <a:r>
              <a:rPr lang="uk-UA" sz="2000" dirty="0"/>
              <a:t> </a:t>
            </a:r>
            <a:r>
              <a:rPr lang="uk-UA" sz="2000" dirty="0" err="1"/>
              <a:t>всегда</a:t>
            </a:r>
            <a:r>
              <a:rPr lang="uk-UA" sz="2000" dirty="0"/>
              <a:t> можете </a:t>
            </a:r>
            <a:r>
              <a:rPr lang="uk-UA" sz="2000" dirty="0" err="1"/>
              <a:t>узнать</a:t>
            </a:r>
            <a:r>
              <a:rPr lang="uk-UA" sz="2000" dirty="0"/>
              <a:t> </a:t>
            </a:r>
            <a:r>
              <a:rPr lang="uk-UA" sz="2000" dirty="0" err="1"/>
              <a:t>кто</a:t>
            </a:r>
            <a:r>
              <a:rPr lang="uk-UA" sz="2000" dirty="0"/>
              <a:t> </a:t>
            </a:r>
            <a:r>
              <a:rPr lang="uk-UA" sz="2000" dirty="0" err="1"/>
              <a:t>и</a:t>
            </a:r>
            <a:r>
              <a:rPr lang="uk-UA" sz="2000" dirty="0"/>
              <a:t> </a:t>
            </a:r>
            <a:r>
              <a:rPr lang="uk-UA" sz="2000" dirty="0" err="1"/>
              <a:t>когда</a:t>
            </a:r>
            <a:r>
              <a:rPr lang="uk-UA" sz="2000" dirty="0"/>
              <a:t> </a:t>
            </a:r>
            <a:r>
              <a:rPr lang="uk-UA" sz="2000" dirty="0" err="1"/>
              <a:t>работал</a:t>
            </a:r>
            <a:r>
              <a:rPr lang="uk-UA" sz="2000" dirty="0"/>
              <a:t> с </a:t>
            </a:r>
            <a:r>
              <a:rPr lang="uk-UA" sz="2000" dirty="0" err="1"/>
              <a:t>объектом</a:t>
            </a:r>
            <a:r>
              <a:rPr lang="uk-UA" sz="2000" dirty="0"/>
              <a:t> </a:t>
            </a:r>
            <a:r>
              <a:rPr lang="uk-UA" sz="2000" dirty="0" err="1"/>
              <a:t>и</a:t>
            </a:r>
            <a:r>
              <a:rPr lang="uk-UA" sz="2000" dirty="0"/>
              <a:t> </a:t>
            </a:r>
            <a:r>
              <a:rPr lang="uk-UA" sz="2000" dirty="0" err="1"/>
              <a:t>какие</a:t>
            </a:r>
            <a:r>
              <a:rPr lang="uk-UA" sz="2000" dirty="0"/>
              <a:t> </a:t>
            </a:r>
            <a:r>
              <a:rPr lang="uk-UA" sz="2000" dirty="0" err="1"/>
              <a:t>действия</a:t>
            </a:r>
            <a:r>
              <a:rPr lang="uk-UA" sz="2000" dirty="0"/>
              <a:t> </a:t>
            </a:r>
            <a:r>
              <a:rPr lang="uk-UA" sz="2000" dirty="0" err="1"/>
              <a:t>совершал</a:t>
            </a:r>
            <a:r>
              <a:rPr lang="uk-UA" sz="2000" dirty="0"/>
              <a:t>.</a:t>
            </a:r>
          </a:p>
          <a:p>
            <a:pPr lvl="0"/>
            <a:endParaRPr lang="uk-UA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A8DF46-F73D-1D4F-89EE-46F25DE80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77" y="1780212"/>
            <a:ext cx="7945603" cy="42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76054" y="93882"/>
            <a:ext cx="8129050" cy="6134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Уникальные подборки/страницы объектов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4" y="2283146"/>
            <a:ext cx="8514834" cy="4077621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222EF124-E6DB-1E44-A8EB-8F4B28039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1377493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Всего в несколько кликов создавайте подборки объектов, который можно отправлять клиентам в один клик. Не нужно больше </a:t>
            </a:r>
            <a:r>
              <a:rPr lang="ru-RU" sz="2000" dirty="0" err="1"/>
              <a:t>спамить</a:t>
            </a:r>
            <a:r>
              <a:rPr lang="ru-RU" sz="2000" dirty="0"/>
              <a:t> и  писать сообщения - все объекты отправляются клиенту в один клик, одной ссылкой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36053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798" y="968849"/>
            <a:ext cx="7766936" cy="559176"/>
          </a:xfrm>
        </p:spPr>
        <p:txBody>
          <a:bodyPr/>
          <a:lstStyle/>
          <a:p>
            <a:pPr algn="l"/>
            <a:r>
              <a:rPr lang="ru-RU" sz="4000" dirty="0">
                <a:solidFill>
                  <a:schemeClr val="bg1">
                    <a:lumMod val="50000"/>
                  </a:schemeClr>
                </a:solidFill>
              </a:rPr>
              <a:t>О компании </a:t>
            </a:r>
            <a:r>
              <a:rPr lang="ru-RU" sz="4000" dirty="0" err="1">
                <a:solidFill>
                  <a:schemeClr val="bg1">
                    <a:lumMod val="50000"/>
                  </a:schemeClr>
                </a:solidFill>
              </a:rPr>
              <a:t>ЛигаПро</a:t>
            </a:r>
            <a:endParaRPr lang="ru-RU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9661" y="1663393"/>
            <a:ext cx="93287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На сегодня компания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ЛигаПро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успешно работает в Украине, Беларуси и Казахстане.</a:t>
            </a:r>
          </a:p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Более 3000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риэлторов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используют нашу систему в своей ежедневной работе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9" y="3852102"/>
            <a:ext cx="3066835" cy="144026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4" y="3864778"/>
            <a:ext cx="3039843" cy="142759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36"/>
          <a:stretch/>
        </p:blipFill>
        <p:spPr>
          <a:xfrm>
            <a:off x="866798" y="81127"/>
            <a:ext cx="1054246" cy="75235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57" y="3864778"/>
            <a:ext cx="3049245" cy="143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59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76054" y="231495"/>
            <a:ext cx="7766936" cy="6134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Уникальные подборки/страницы объектов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4" y="995322"/>
            <a:ext cx="7273818" cy="541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40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951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Удобное ведение базы клиентов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6E1F98-12C7-9547-B516-3A3EE394B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77" y="1431026"/>
            <a:ext cx="7113499" cy="5174001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3503E14A-9B1B-4147-B96D-E518A024C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98153"/>
            <a:ext cx="8631403" cy="466830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Все клиенты в одной системе. Быстрый поиск нужных клиентов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6838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Подбор объектов под клиента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6373" y="566442"/>
            <a:ext cx="8397948" cy="2077225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Создание запросов клиента на подбор объектов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Ведение списка предложенных объектов по каждому запросу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Автоматический подбор предложений под клиента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Уведомление на </a:t>
            </a:r>
            <a:r>
              <a:rPr lang="en-US" sz="2000" dirty="0"/>
              <a:t>e-mail </a:t>
            </a:r>
            <a:r>
              <a:rPr lang="ru-RU" sz="2000" dirty="0"/>
              <a:t>о поступлении новых объектов, подходящих под запрос клиента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uk-UA" sz="2000" dirty="0"/>
          </a:p>
          <a:p>
            <a:pPr lvl="0"/>
            <a:endParaRPr lang="uk-UA" sz="28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73" y="2841522"/>
            <a:ext cx="7407797" cy="35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74280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клиентами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4077" y="4189343"/>
            <a:ext cx="8397948" cy="2442951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uk-UA" sz="2000" dirty="0"/>
          </a:p>
          <a:p>
            <a:pPr lvl="0"/>
            <a:endParaRPr lang="uk-UA" sz="28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008251" y="665149"/>
            <a:ext cx="6078349" cy="202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Планирование дел и заданий по клиенту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Контроль выполнения дел и поручение дел сотрудникам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Назначение даты начала дела, даты завершения, прикрепление файлов и журнал изменения дел</a:t>
            </a:r>
            <a:endParaRPr lang="uk-UA" sz="2000" dirty="0"/>
          </a:p>
          <a:p>
            <a:endParaRPr lang="uk-UA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9B1890-5C04-0D49-A7AB-724926AB5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149" y="576042"/>
            <a:ext cx="3485293" cy="53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15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7" y="1362534"/>
            <a:ext cx="10058400" cy="370364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FF7E45B-6B44-F54A-932B-D53FC6A7E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077" y="74280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клиентами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48CEDE4C-CF64-B446-8CE4-E4D77DFF78B3}"/>
              </a:ext>
            </a:extLst>
          </p:cNvPr>
          <p:cNvSpPr txBox="1">
            <a:spLocks/>
          </p:cNvSpPr>
          <p:nvPr/>
        </p:nvSpPr>
        <p:spPr>
          <a:xfrm>
            <a:off x="924077" y="576150"/>
            <a:ext cx="8397948" cy="786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Легкий контроль алгоритма работы с клиентами с помощью сервиса бизнес-процессы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uk-UA" sz="2000" dirty="0"/>
          </a:p>
          <a:p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88402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8F0AAABD-5CAA-524B-8AFC-95FFBE2C5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847141"/>
          </a:xfrm>
        </p:spPr>
        <p:txBody>
          <a:bodyPr>
            <a:noAutofit/>
          </a:bodyPr>
          <a:lstStyle/>
          <a:p>
            <a:pPr algn="l"/>
            <a:r>
              <a:rPr lang="uk-UA" sz="2000" dirty="0"/>
              <a:t>Журнал </a:t>
            </a:r>
            <a:r>
              <a:rPr lang="uk-UA" sz="2000" dirty="0" err="1"/>
              <a:t>действий</a:t>
            </a:r>
            <a:r>
              <a:rPr lang="uk-UA" sz="2000" dirty="0"/>
              <a:t>. Все </a:t>
            </a:r>
            <a:r>
              <a:rPr lang="uk-UA" sz="2000" dirty="0" err="1"/>
              <a:t>действия</a:t>
            </a:r>
            <a:r>
              <a:rPr lang="uk-UA" sz="2000" dirty="0"/>
              <a:t> </a:t>
            </a:r>
            <a:r>
              <a:rPr lang="uk-UA" sz="2000" dirty="0" err="1"/>
              <a:t>сотрудников</a:t>
            </a:r>
            <a:r>
              <a:rPr lang="uk-UA" sz="2000" dirty="0"/>
              <a:t> по </a:t>
            </a:r>
            <a:r>
              <a:rPr lang="uk-UA" sz="2000" dirty="0" err="1"/>
              <a:t>работе</a:t>
            </a:r>
            <a:r>
              <a:rPr lang="uk-UA" sz="2000" dirty="0"/>
              <a:t> с </a:t>
            </a:r>
            <a:r>
              <a:rPr lang="uk-UA" sz="2000" dirty="0" err="1"/>
              <a:t>клиентом</a:t>
            </a:r>
            <a:r>
              <a:rPr lang="uk-UA" sz="2000" dirty="0"/>
              <a:t> </a:t>
            </a:r>
            <a:r>
              <a:rPr lang="uk-UA" sz="2000" dirty="0" err="1"/>
              <a:t>сохраняются</a:t>
            </a:r>
            <a:r>
              <a:rPr lang="uk-UA" sz="2000" dirty="0"/>
              <a:t> </a:t>
            </a:r>
            <a:r>
              <a:rPr lang="uk-UA" sz="2000" dirty="0" err="1"/>
              <a:t>и</a:t>
            </a:r>
            <a:r>
              <a:rPr lang="uk-UA" sz="2000" dirty="0"/>
              <a:t> </a:t>
            </a:r>
            <a:r>
              <a:rPr lang="uk-UA" sz="2000" dirty="0" err="1"/>
              <a:t>фиксируются</a:t>
            </a:r>
            <a:r>
              <a:rPr lang="uk-UA" sz="2000" dirty="0"/>
              <a:t>. </a:t>
            </a:r>
            <a:r>
              <a:rPr lang="uk-UA" sz="2000" dirty="0" err="1"/>
              <a:t>Вы</a:t>
            </a:r>
            <a:r>
              <a:rPr lang="uk-UA" sz="2000" dirty="0"/>
              <a:t> </a:t>
            </a:r>
            <a:r>
              <a:rPr lang="uk-UA" sz="2000" dirty="0" err="1"/>
              <a:t>всегда</a:t>
            </a:r>
            <a:r>
              <a:rPr lang="uk-UA" sz="2000" dirty="0"/>
              <a:t> можете </a:t>
            </a:r>
            <a:r>
              <a:rPr lang="uk-UA" sz="2000" dirty="0" err="1"/>
              <a:t>узнать</a:t>
            </a:r>
            <a:r>
              <a:rPr lang="uk-UA" sz="2000" dirty="0"/>
              <a:t> </a:t>
            </a:r>
            <a:r>
              <a:rPr lang="uk-UA" sz="2000" dirty="0" err="1"/>
              <a:t>кто</a:t>
            </a:r>
            <a:r>
              <a:rPr lang="uk-UA" sz="2000" dirty="0"/>
              <a:t> </a:t>
            </a:r>
            <a:r>
              <a:rPr lang="uk-UA" sz="2000" dirty="0" err="1"/>
              <a:t>и</a:t>
            </a:r>
            <a:r>
              <a:rPr lang="uk-UA" sz="2000" dirty="0"/>
              <a:t> </a:t>
            </a:r>
            <a:r>
              <a:rPr lang="uk-UA" sz="2000" dirty="0" err="1"/>
              <a:t>когда</a:t>
            </a:r>
            <a:r>
              <a:rPr lang="uk-UA" sz="2000" dirty="0"/>
              <a:t> </a:t>
            </a:r>
            <a:r>
              <a:rPr lang="uk-UA" sz="2000" dirty="0" err="1"/>
              <a:t>работал</a:t>
            </a:r>
            <a:r>
              <a:rPr lang="uk-UA" sz="2000" dirty="0"/>
              <a:t> с </a:t>
            </a:r>
            <a:r>
              <a:rPr lang="uk-UA" sz="2000" dirty="0" err="1"/>
              <a:t>клиентом</a:t>
            </a:r>
            <a:r>
              <a:rPr lang="uk-UA" sz="2000" dirty="0"/>
              <a:t> </a:t>
            </a:r>
            <a:r>
              <a:rPr lang="uk-UA" sz="2000" dirty="0" err="1"/>
              <a:t>и</a:t>
            </a:r>
            <a:r>
              <a:rPr lang="uk-UA" sz="2000" dirty="0"/>
              <a:t> </a:t>
            </a:r>
            <a:r>
              <a:rPr lang="uk-UA" sz="2000" dirty="0" err="1"/>
              <a:t>какие</a:t>
            </a:r>
            <a:r>
              <a:rPr lang="uk-UA" sz="2000" dirty="0"/>
              <a:t> </a:t>
            </a:r>
            <a:r>
              <a:rPr lang="uk-UA" sz="2000" dirty="0" err="1"/>
              <a:t>действия</a:t>
            </a:r>
            <a:r>
              <a:rPr lang="uk-UA" sz="2000" dirty="0"/>
              <a:t> </a:t>
            </a:r>
            <a:r>
              <a:rPr lang="uk-UA" sz="2000" dirty="0" err="1"/>
              <a:t>совершал</a:t>
            </a:r>
            <a:r>
              <a:rPr lang="uk-UA" sz="2000" dirty="0"/>
              <a:t>.</a:t>
            </a:r>
          </a:p>
          <a:p>
            <a:pPr lvl="0"/>
            <a:endParaRPr lang="uk-UA" sz="28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791D91A-85D6-F149-9FDD-C29F5400D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077" y="74280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клиентами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373DB-6974-5241-A066-87D48B0EC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899752"/>
            <a:ext cx="7364918" cy="44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9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3617" y="105033"/>
            <a:ext cx="7766936" cy="469502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Рекламные возможности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3617" y="806750"/>
            <a:ext cx="7766936" cy="1404016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000" dirty="0"/>
              <a:t>Выгрузка объектов в общую базу </a:t>
            </a:r>
            <a:r>
              <a:rPr lang="ru-RU" sz="2000" dirty="0" err="1"/>
              <a:t>ЛигаПро</a:t>
            </a:r>
            <a:endParaRPr lang="ru-RU" sz="2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000" dirty="0"/>
              <a:t>Выгрузка объектов в МЛС </a:t>
            </a:r>
            <a:r>
              <a:rPr lang="en-US" sz="2000" dirty="0" err="1"/>
              <a:t>LigaPro</a:t>
            </a:r>
            <a:endParaRPr lang="ru-RU" sz="2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000" dirty="0"/>
              <a:t>Выгрузка объектов в группы</a:t>
            </a:r>
            <a:endParaRPr lang="en-US" sz="2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000" dirty="0"/>
              <a:t>Публикация объявлений в социальных сетях</a:t>
            </a:r>
            <a:endParaRPr lang="uk-UA" sz="2800" dirty="0"/>
          </a:p>
          <a:p>
            <a:pPr lvl="0"/>
            <a:endParaRPr lang="uk-UA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87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Общая раза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929CD8-BA67-9046-ADC1-179CD11F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56" y="2085263"/>
            <a:ext cx="6916171" cy="4321224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1015E77D-1F96-B64B-AC40-5FCD084FA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709" y="561804"/>
            <a:ext cx="8631403" cy="1412469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Всего в один клик обменивайтесь объектами с другими пользователями используя общую базу </a:t>
            </a:r>
            <a:r>
              <a:rPr lang="ru-RU" sz="2000" dirty="0" err="1"/>
              <a:t>ЛигаПро</a:t>
            </a:r>
            <a:r>
              <a:rPr lang="ru-RU" sz="2000" dirty="0"/>
              <a:t>. Автоматически подбирайте объекты под Ваших клиентов из общей базы. Общая база </a:t>
            </a:r>
            <a:r>
              <a:rPr lang="ru-RU" sz="2000" dirty="0" err="1"/>
              <a:t>ЛигаПро</a:t>
            </a:r>
            <a:r>
              <a:rPr lang="ru-RU" sz="2000" dirty="0"/>
              <a:t> – удобный сервис для обмена объектами между партнерами.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53253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3617" y="105033"/>
            <a:ext cx="7766936" cy="469502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Автоматическая выгрузка на 40 + порталы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8" y="5662960"/>
            <a:ext cx="2102036" cy="93522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918" y="2809601"/>
            <a:ext cx="1597101" cy="114624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335" y="2287616"/>
            <a:ext cx="1701553" cy="5842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30" y="4035497"/>
            <a:ext cx="1847385" cy="9017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2" y="3043919"/>
            <a:ext cx="2204540" cy="1021437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60" y="1584824"/>
            <a:ext cx="2351331" cy="55019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33" y="2839771"/>
            <a:ext cx="1893403" cy="365704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3272218"/>
            <a:ext cx="2684090" cy="713339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74" y="5833867"/>
            <a:ext cx="1231900" cy="64770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02" y="1465790"/>
            <a:ext cx="1313724" cy="1313724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53" y="5748939"/>
            <a:ext cx="1364642" cy="584846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9" y="4157339"/>
            <a:ext cx="2374900" cy="721489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37" y="2991154"/>
            <a:ext cx="1850181" cy="1233454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20" y="1570327"/>
            <a:ext cx="3286649" cy="1284781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26" y="5140943"/>
            <a:ext cx="774700" cy="889000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23" y="4041612"/>
            <a:ext cx="1931831" cy="1931831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21" y="2839771"/>
            <a:ext cx="1760989" cy="1273331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36" y="4831073"/>
            <a:ext cx="1500831" cy="64691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4" y="5394943"/>
            <a:ext cx="1270000" cy="127000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17" y="4378755"/>
            <a:ext cx="1181100" cy="1181100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361" y="5910419"/>
            <a:ext cx="1820442" cy="820758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70" y="5076795"/>
            <a:ext cx="889000" cy="406400"/>
          </a:xfrm>
          <a:prstGeom prst="rect">
            <a:avLst/>
          </a:prstGeom>
        </p:spPr>
      </p:pic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id="{079A55E6-911C-244C-9102-6C8171B36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938581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Автоматическая выгрузка на более чем 40 порталов недвижимости. Зачем тратить время на то, что можно сделать автоматически. 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540197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Встроенная МЛС система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2FB437-0F2B-824C-BEC3-9862D4C0F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89" y="1900850"/>
            <a:ext cx="7426775" cy="4957149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4BBACA0D-0CD7-4949-8D81-DC84C7C11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938581"/>
          </a:xfrm>
        </p:spPr>
        <p:txBody>
          <a:bodyPr>
            <a:noAutofit/>
          </a:bodyPr>
          <a:lstStyle/>
          <a:p>
            <a:pPr algn="l"/>
            <a:r>
              <a:rPr lang="ru-RU" sz="2000" dirty="0" err="1"/>
              <a:t>Клас</a:t>
            </a:r>
            <a:r>
              <a:rPr lang="en-US" sz="2000" dirty="0"/>
              <a:t>c</a:t>
            </a:r>
            <a:r>
              <a:rPr lang="ru-RU" sz="2000" dirty="0" err="1"/>
              <a:t>ическая</a:t>
            </a:r>
            <a:r>
              <a:rPr lang="ru-RU" sz="2000" dirty="0"/>
              <a:t> МЛС система прямо в </a:t>
            </a:r>
            <a:r>
              <a:rPr lang="en-US" sz="2000" dirty="0"/>
              <a:t>CRM</a:t>
            </a:r>
            <a:r>
              <a:rPr lang="ru-RU" sz="2000" dirty="0"/>
              <a:t>. Работайте с партнерами, используя МЛС </a:t>
            </a:r>
            <a:r>
              <a:rPr lang="en-US" sz="2000" dirty="0" err="1"/>
              <a:t>LigaPro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785701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345925"/>
            <a:ext cx="7766936" cy="884552"/>
          </a:xfrm>
        </p:spPr>
        <p:txBody>
          <a:bodyPr/>
          <a:lstStyle/>
          <a:p>
            <a:pPr algn="l"/>
            <a:r>
              <a:rPr lang="ru-RU" sz="3000" dirty="0"/>
              <a:t>Набор инструментов современного АН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4077" y="1602055"/>
            <a:ext cx="7766936" cy="4247761"/>
          </a:xfrm>
        </p:spPr>
        <p:txBody>
          <a:bodyPr>
            <a:no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uk-UA" sz="2000" dirty="0"/>
              <a:t>Своя </a:t>
            </a:r>
            <a:r>
              <a:rPr lang="uk-UA" sz="2000" dirty="0" err="1"/>
              <a:t>внутренняя</a:t>
            </a:r>
            <a:r>
              <a:rPr lang="uk-UA" sz="2000" dirty="0"/>
              <a:t> база;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000" dirty="0"/>
              <a:t>Внешние базы объектов;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uk-UA" sz="2000" dirty="0"/>
              <a:t>МЛС </a:t>
            </a:r>
            <a:r>
              <a:rPr lang="uk-UA" sz="2000" dirty="0" err="1"/>
              <a:t>и</a:t>
            </a:r>
            <a:r>
              <a:rPr lang="uk-UA" sz="2000" dirty="0"/>
              <a:t> </a:t>
            </a:r>
            <a:r>
              <a:rPr lang="uk-UA" sz="2000" dirty="0" err="1"/>
              <a:t>другие</a:t>
            </a:r>
            <a:r>
              <a:rPr lang="uk-UA" sz="2000" dirty="0"/>
              <a:t> </a:t>
            </a:r>
            <a:r>
              <a:rPr lang="uk-UA" sz="2000" dirty="0" err="1"/>
              <a:t>системы</a:t>
            </a:r>
            <a:r>
              <a:rPr lang="uk-UA" sz="2000" dirty="0"/>
              <a:t> </a:t>
            </a:r>
            <a:r>
              <a:rPr lang="uk-UA" sz="2000" dirty="0" err="1"/>
              <a:t>обмена</a:t>
            </a:r>
            <a:r>
              <a:rPr lang="uk-UA" sz="2000" dirty="0"/>
              <a:t> </a:t>
            </a:r>
            <a:r>
              <a:rPr lang="uk-UA" sz="2000" dirty="0" err="1"/>
              <a:t>объектами</a:t>
            </a:r>
            <a:r>
              <a:rPr lang="uk-UA" sz="2000" dirty="0"/>
              <a:t>;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uk-UA" sz="2000" dirty="0" err="1"/>
              <a:t>Свой</a:t>
            </a:r>
            <a:r>
              <a:rPr lang="uk-UA" sz="2000" dirty="0"/>
              <a:t> </a:t>
            </a:r>
            <a:r>
              <a:rPr lang="uk-UA" sz="2000" dirty="0" err="1"/>
              <a:t>персональный</a:t>
            </a:r>
            <a:r>
              <a:rPr lang="uk-UA" sz="2000" dirty="0"/>
              <a:t> сайт;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000" dirty="0"/>
              <a:t>CRM </a:t>
            </a:r>
            <a:r>
              <a:rPr lang="ru-RU" sz="2000" dirty="0"/>
              <a:t>система;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ru-RU" sz="2000" dirty="0"/>
              <a:t>Порталы и реклама объектов;</a:t>
            </a:r>
            <a:endParaRPr lang="en-US" sz="2000" dirty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ru-RU" sz="2000" dirty="0"/>
              <a:t>Социальные сети.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uk-UA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0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Приватные группы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9" y="2086786"/>
            <a:ext cx="8917309" cy="4430480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573051A4-5DAA-E649-9443-180C0EAB2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938581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Закрытые группы для обмена информацией между разными аккаунтами. Удобный инструмент для построения локальных МЛС. 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01074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системы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Подзаголовок 3">
            <a:extLst>
              <a:ext uri="{FF2B5EF4-FFF2-40B4-BE49-F238E27FC236}">
                <a16:creationId xmlns:a16="http://schemas.microsoft.com/office/drawing/2014/main" id="{84B7BB9D-A2CF-BA43-B25D-973553214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2434" y="1911137"/>
            <a:ext cx="8533045" cy="2432263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Обзор дополнительных сервисов </a:t>
            </a:r>
            <a:r>
              <a:rPr lang="en-US" sz="2400" dirty="0"/>
              <a:t>CRM </a:t>
            </a:r>
            <a:r>
              <a:rPr lang="en-US" sz="2400" dirty="0" err="1"/>
              <a:t>LigaPro</a:t>
            </a:r>
            <a:r>
              <a:rPr lang="ru-RU" sz="2400" dirty="0"/>
              <a:t>, которые помогают автоматизировать и контролировать работу агентства недвижимости.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1785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системы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84" y="2225729"/>
            <a:ext cx="5362134" cy="415046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38116EF-FD59-2E41-9BDE-26D9E2AAA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938581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Встроенный «мессенджер» - легко обменивайтесь сообщениями и документами между собой прямо в </a:t>
            </a:r>
            <a:r>
              <a:rPr lang="en-US" sz="2000" dirty="0"/>
              <a:t>CRM</a:t>
            </a:r>
            <a:r>
              <a:rPr lang="ru-RU" sz="2000" dirty="0"/>
              <a:t>. 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679233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системы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33" y="2039255"/>
            <a:ext cx="5760911" cy="4002107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A53FBF5-F565-CB45-994A-711CBA7C1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1377493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Система уведомлений не позволит Вам пропустить важное событие, которое произошло в системе, пока Вы отсутствовали. Вы можете настроить получение важных уведомлений на свой почтовый ящик.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94563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системы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7" y="1958812"/>
            <a:ext cx="5557279" cy="261596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E6F3FA77-53CC-2345-8D59-8126668CD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938581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Ежедневник прямо в </a:t>
            </a:r>
            <a:r>
              <a:rPr lang="en-US" sz="2000" dirty="0"/>
              <a:t>CRM</a:t>
            </a:r>
            <a:r>
              <a:rPr lang="ru-RU" sz="2000" dirty="0"/>
              <a:t>.</a:t>
            </a:r>
            <a:r>
              <a:rPr lang="en-US" sz="2000" dirty="0"/>
              <a:t> </a:t>
            </a:r>
            <a:r>
              <a:rPr lang="ru-RU" sz="2000" dirty="0"/>
              <a:t>Планируйте встречи, дела, звонки, показы прямо в </a:t>
            </a:r>
            <a:r>
              <a:rPr lang="en-US" sz="2000" dirty="0"/>
              <a:t>CRM. </a:t>
            </a:r>
            <a:r>
              <a:rPr lang="ru-RU" sz="2000" dirty="0"/>
              <a:t>Удобный сервис для постановки задач сотрудникам и контроль их выполнения.  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576995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системы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9" y="1896365"/>
            <a:ext cx="6814961" cy="3296689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F5033518-4D02-5543-998A-0342C3959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938581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Храните свои записи прямо в </a:t>
            </a:r>
            <a:r>
              <a:rPr lang="en-US" sz="2000" dirty="0"/>
              <a:t>CRM </a:t>
            </a:r>
            <a:r>
              <a:rPr lang="ru-RU" sz="2000" dirty="0" err="1"/>
              <a:t>ЛигаПро</a:t>
            </a:r>
            <a:r>
              <a:rPr lang="ru-RU" sz="2000" dirty="0"/>
              <a:t>. Быстрый и удобный сервис для фиксации важных записей, не нужно использовать сторонние сервисы - все прямо в </a:t>
            </a:r>
            <a:r>
              <a:rPr lang="en-US" sz="2000" dirty="0"/>
              <a:t>CRM.</a:t>
            </a:r>
            <a:r>
              <a:rPr lang="ru-RU" sz="2000" dirty="0"/>
              <a:t>  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56244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системы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97" y="2977698"/>
            <a:ext cx="6458673" cy="3063664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110A78B-7380-5E4A-B0A2-FAB84DA2E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707339"/>
            <a:ext cx="8631403" cy="2072437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Сервис  «документы агентства/</a:t>
            </a:r>
            <a:r>
              <a:rPr lang="ru-RU" sz="2000" dirty="0" err="1"/>
              <a:t>риэлтора</a:t>
            </a:r>
            <a:r>
              <a:rPr lang="ru-RU" sz="2000" dirty="0"/>
              <a:t>» позволяет Вам создать каталог необходимых для работы агентства документов</a:t>
            </a:r>
            <a:r>
              <a:rPr lang="en-US" sz="2000" dirty="0"/>
              <a:t>.</a:t>
            </a:r>
            <a:r>
              <a:rPr lang="ru-RU" sz="2000" dirty="0"/>
              <a:t>  Просто загружайте нужные Вам документы (договора, бланки, анкеты) и все эти документы будут прямо в </a:t>
            </a:r>
            <a:r>
              <a:rPr lang="en-US" sz="2000" dirty="0"/>
              <a:t>CRM. </a:t>
            </a:r>
            <a:r>
              <a:rPr lang="ru-RU" sz="2000" dirty="0"/>
              <a:t>Любой документ всегда под рукой. А Ваши сотрудники не будут отвлекаться на поиск важного договора, ведь его всегда можно найти в разделе документы прямо в </a:t>
            </a:r>
            <a:r>
              <a:rPr lang="en-US" sz="2000" dirty="0"/>
              <a:t>CRM</a:t>
            </a:r>
            <a:r>
              <a:rPr lang="ru-RU" sz="2000" dirty="0"/>
              <a:t>. 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78793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Внешние источники. Вся база объектов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5" y="2221991"/>
            <a:ext cx="8483175" cy="4184495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E55FD96E-7131-554C-BE0F-D5AC7529A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709" y="561804"/>
            <a:ext cx="8631403" cy="2072437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Зачем искать объекты на разных порталах и добавлять их в ручную в свою базу? Вам уже не нужно ничего делать - просто копируйте объекты себе в базу в один клик. Сотни новых объектов каждый день прямо в </a:t>
            </a:r>
            <a:r>
              <a:rPr lang="en-US" sz="2000" dirty="0"/>
              <a:t>CRM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97552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3727" y="92494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Ведение сделок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7" y="2436297"/>
            <a:ext cx="8530819" cy="3970190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0F24BB3A-C015-5D4A-B687-11C81CDEB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80084"/>
            <a:ext cx="8631403" cy="1651636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С сервисом «Сделки» от </a:t>
            </a:r>
            <a:r>
              <a:rPr lang="ru-RU" sz="2000" dirty="0" err="1"/>
              <a:t>ЛигаПро</a:t>
            </a:r>
            <a:r>
              <a:rPr lang="ru-RU" sz="2000" dirty="0"/>
              <a:t> Вы легко можете настроить процесс ведения сделок в Вашем АН</a:t>
            </a:r>
            <a:r>
              <a:rPr lang="en-US" sz="2000" dirty="0"/>
              <a:t>.</a:t>
            </a:r>
            <a:r>
              <a:rPr lang="ru-RU" sz="2000" dirty="0"/>
              <a:t> Контроль этапов, фиксация действий, статусы, комментарии, документы, затраты и другие возможности при работе со сделками. Упростите работу с самым важным в своем агентстве недвижимости.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06996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Статистика/аналитика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D6E438-2265-C24A-B384-E475BF9F5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08" y="2260701"/>
            <a:ext cx="6853259" cy="4397508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204FA88C-6CD5-774F-A88D-6A32E0417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80084"/>
            <a:ext cx="8631403" cy="1651636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Контроль самых важных показателей Вашего агентства. Используя нашу </a:t>
            </a:r>
            <a:r>
              <a:rPr lang="en-US" sz="2000" dirty="0"/>
              <a:t>CRM </a:t>
            </a:r>
            <a:r>
              <a:rPr lang="ru-RU" sz="2000" dirty="0"/>
              <a:t>Вы всегда сможете отслеживать самые важные показатели успеваемости Ваших агентов и Вашего агентства в целом, контролируйте, управляйте, улучшайте показатели своего агентства.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731920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2516" y="1845540"/>
            <a:ext cx="9085028" cy="2763035"/>
          </a:xfrm>
        </p:spPr>
        <p:txBody>
          <a:bodyPr/>
          <a:lstStyle/>
          <a:p>
            <a:pPr algn="l"/>
            <a:r>
              <a:rPr lang="en-US" sz="3200" dirty="0" err="1"/>
              <a:t>LigaPro</a:t>
            </a:r>
            <a:r>
              <a:rPr lang="en-US" sz="3200" dirty="0"/>
              <a:t> </a:t>
            </a:r>
            <a:r>
              <a:rPr lang="ru-RU" sz="3200" dirty="0"/>
              <a:t>- </a:t>
            </a:r>
            <a:r>
              <a:rPr lang="ru-RU" sz="3000" dirty="0"/>
              <a:t>набор инструментов современного АН, который позволяет ускорить работу сотрудников, автоматизировать основные задачи и функции АН, увеличить количество сделок и прибыль агентства недвижимости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9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Мастер отчетов эффективности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204FA88C-6CD5-774F-A88D-6A32E0417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80084"/>
            <a:ext cx="8631403" cy="1379625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 несколько кликов формируются отчеты по успеваемости. Вы всегда можете быть в курсе работы Ваших агентов, сравнивать показатели, проводить анализ по всему агентству или по филиалам. Возможность формировать отчеты в формате </a:t>
            </a:r>
            <a:r>
              <a:rPr lang="en-US" sz="2000" dirty="0"/>
              <a:t>PDF</a:t>
            </a:r>
            <a:endParaRPr lang="uk-UA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06956-39A3-A64E-9208-68606D21A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62" y="2054890"/>
            <a:ext cx="8219440" cy="399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Звонки прямо из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CRM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204FA88C-6CD5-774F-A88D-6A32E0417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80084"/>
            <a:ext cx="8631403" cy="1591051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Подключайте </a:t>
            </a:r>
            <a:r>
              <a:rPr lang="en-US" sz="2000" dirty="0"/>
              <a:t>IP </a:t>
            </a:r>
            <a:r>
              <a:rPr lang="ru-RU" sz="2000" dirty="0"/>
              <a:t>телефонию </a:t>
            </a:r>
            <a:r>
              <a:rPr lang="en-US" sz="2000" dirty="0" err="1"/>
              <a:t>Binotel</a:t>
            </a:r>
            <a:r>
              <a:rPr lang="en-US" sz="2000" dirty="0"/>
              <a:t> </a:t>
            </a:r>
            <a:r>
              <a:rPr lang="ru-RU" sz="2000" dirty="0"/>
              <a:t>и совершайте звонки прямо из </a:t>
            </a:r>
            <a:r>
              <a:rPr lang="en-US" sz="2000" dirty="0"/>
              <a:t>CRM. </a:t>
            </a:r>
            <a:r>
              <a:rPr lang="ru-RU" sz="2000" dirty="0"/>
              <a:t>Вы можете просматривать историю звонков, прослушивать звонки и совершать звонки в один клик</a:t>
            </a:r>
            <a:endParaRPr lang="uk-UA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2C22CB-B208-0E48-A312-E0582BC0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879" y="2704375"/>
            <a:ext cx="3684401" cy="13030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CE8AA5-300E-204E-993B-838CB038C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32" y="1748567"/>
            <a:ext cx="6779848" cy="42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32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Каталог новостроек в свой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CRM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204FA88C-6CD5-774F-A88D-6A32E0417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80084"/>
            <a:ext cx="8631403" cy="1591051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Создавайте базу новостроек прямо в </a:t>
            </a:r>
            <a:r>
              <a:rPr lang="en-US" sz="2000" dirty="0"/>
              <a:t>CRM. </a:t>
            </a:r>
            <a:r>
              <a:rPr lang="ru-RU" sz="2000" dirty="0"/>
              <a:t>Удобное ведение базы, возможность добавления всей информации, привязки квартир, актуализация информации и поиск в несколько кликов.</a:t>
            </a:r>
            <a:endParaRPr lang="uk-UA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8E89E9-E7C3-704B-A44A-B22D0E577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68" y="1924181"/>
            <a:ext cx="5593169" cy="3351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0CB079-0438-7743-99E5-038F18BED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707" y="1924181"/>
            <a:ext cx="5722590" cy="3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6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Филиалы и отделы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48" y="2430928"/>
            <a:ext cx="9017720" cy="4056538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FB7CE8A9-6D02-5044-9B35-77CCDD926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80084"/>
            <a:ext cx="8631403" cy="1651636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Если у вас несколько филиалов, тогда сервис «Филиалы-отделы» будет полезен для Вас. Назначение прав доступа, закрепление руководителей за отделами и филиалами, закрепление сотрудников, указание информации о филиалах на Вашем персональном сайте. Все это возможно с нашим сервисом «Филиалы и отделы».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68841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64572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системы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7" y="2891784"/>
            <a:ext cx="7823200" cy="13843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7453E2CA-A08E-5142-9B63-7896CEC60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80084"/>
            <a:ext cx="8631403" cy="1651636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Используйте </a:t>
            </a:r>
            <a:r>
              <a:rPr lang="en-US" sz="2000" dirty="0"/>
              <a:t>XML </a:t>
            </a:r>
            <a:r>
              <a:rPr lang="ru-RU" sz="2000" dirty="0"/>
              <a:t>файл для интеграции с другими порталами. Вы можете автоматически выгружать объекты на порталы, у которых есть возможность принимать </a:t>
            </a:r>
            <a:r>
              <a:rPr lang="en-US" sz="2000" dirty="0"/>
              <a:t>XML </a:t>
            </a:r>
            <a:r>
              <a:rPr lang="ru-RU" sz="2000" dirty="0"/>
              <a:t>файлы.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65956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82373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системы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37F25284-A920-3C41-9410-195CA000C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80084"/>
            <a:ext cx="8631403" cy="974980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Гибкая система настройки прав </a:t>
            </a:r>
            <a:r>
              <a:rPr lang="ru-RU" sz="2000" dirty="0" err="1"/>
              <a:t>риэлторов</a:t>
            </a:r>
            <a:r>
              <a:rPr lang="ru-RU" sz="2000" dirty="0"/>
              <a:t> для работы в системе.</a:t>
            </a:r>
          </a:p>
          <a:p>
            <a:pPr algn="l"/>
            <a:r>
              <a:rPr lang="ru-RU" sz="2000" dirty="0"/>
              <a:t>Назначайте только те права, которые считаете нужными</a:t>
            </a:r>
            <a:endParaRPr lang="uk-UA" sz="2800" dirty="0"/>
          </a:p>
        </p:txBody>
      </p:sp>
      <p:pic>
        <p:nvPicPr>
          <p:cNvPr id="7" name="Изображение 3">
            <a:extLst>
              <a:ext uri="{FF2B5EF4-FFF2-40B4-BE49-F238E27FC236}">
                <a16:creationId xmlns:a16="http://schemas.microsoft.com/office/drawing/2014/main" id="{7D715ABF-F1CF-9B4A-95D5-17FB7961C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0" y="1787481"/>
            <a:ext cx="9691114" cy="44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82373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системы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37F25284-A920-3C41-9410-195CA000C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15103"/>
            <a:ext cx="8631403" cy="2300860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Контроль действий пользователя в системе. Теперь Вы всегда сможете знать когда </a:t>
            </a:r>
            <a:r>
              <a:rPr lang="ru-RU" sz="2000" dirty="0" err="1"/>
              <a:t>риэлтор</a:t>
            </a:r>
            <a:r>
              <a:rPr lang="ru-RU" sz="2000" dirty="0"/>
              <a:t> заходил в систему, что он делал и какие объекты смотрел. А благодаря функции восстановления удаленных объектов и клиентов, риск потери информации или умышленного удаления просто исключается. Ваша информация всегда в безопасности.</a:t>
            </a:r>
          </a:p>
        </p:txBody>
      </p:sp>
      <p:pic>
        <p:nvPicPr>
          <p:cNvPr id="8" name="Изображение 5">
            <a:extLst>
              <a:ext uri="{FF2B5EF4-FFF2-40B4-BE49-F238E27FC236}">
                <a16:creationId xmlns:a16="http://schemas.microsoft.com/office/drawing/2014/main" id="{2CF6A2F0-E11C-A948-B412-C83CE0702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7" y="2674628"/>
            <a:ext cx="7351243" cy="36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8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Гибкая система настройки прав доступа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86" y="3228259"/>
            <a:ext cx="6066967" cy="2744580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C174281-2E1C-9A48-A626-80F97E8B9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15103"/>
            <a:ext cx="8631403" cy="2300860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Благодаря функции ограничения доступа по </a:t>
            </a:r>
            <a:r>
              <a:rPr lang="en-US" sz="2000" dirty="0"/>
              <a:t>IP </a:t>
            </a:r>
            <a:r>
              <a:rPr lang="ru-RU" sz="2000" dirty="0"/>
              <a:t>Вы можете сами решать, где </a:t>
            </a:r>
            <a:r>
              <a:rPr lang="ru-RU" sz="2000" dirty="0" err="1"/>
              <a:t>риэлтор</a:t>
            </a:r>
            <a:r>
              <a:rPr lang="ru-RU" sz="2000" dirty="0"/>
              <a:t> может работать в системе. Например, ограничить доступ к системе только в офисе или разрешить работать с базой и дома. А для стажеров Вы всегда можете предоставить ограниченный доступ к </a:t>
            </a:r>
            <a:r>
              <a:rPr lang="en-US" sz="2000" dirty="0"/>
              <a:t>CRM. </a:t>
            </a:r>
            <a:r>
              <a:rPr lang="ru-RU" sz="2000" dirty="0"/>
              <a:t>Используйте функцию ограничения доступа по </a:t>
            </a:r>
            <a:r>
              <a:rPr lang="en-US" sz="2000" dirty="0"/>
              <a:t>IP </a:t>
            </a:r>
            <a:r>
              <a:rPr lang="ru-RU" sz="2000" dirty="0"/>
              <a:t>адресу.</a:t>
            </a:r>
          </a:p>
        </p:txBody>
      </p:sp>
    </p:spTree>
    <p:extLst>
      <p:ext uri="{BB962C8B-B14F-4D97-AF65-F5344CB8AC3E}">
        <p14:creationId xmlns:p14="http://schemas.microsoft.com/office/powerpoint/2010/main" val="179482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 err="1">
                <a:solidFill>
                  <a:schemeClr val="accent1">
                    <a:lumMod val="75000"/>
                  </a:schemeClr>
                </a:solidFill>
              </a:rPr>
              <a:t>Автозадания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C174281-2E1C-9A48-A626-80F97E8B9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15103"/>
            <a:ext cx="8631403" cy="2300860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Система сама автоматически будет контролировать работу сотрудников, напомнит сотруднику, что он не прозвонил объект или не добавил фото, а так же будет следить за другими событиями, чтобы всегда подсказать </a:t>
            </a:r>
            <a:r>
              <a:rPr lang="ru-RU" sz="2000" dirty="0" err="1"/>
              <a:t>риэлтору</a:t>
            </a:r>
            <a:r>
              <a:rPr lang="ru-RU" sz="2000" dirty="0"/>
              <a:t>, что необходимо сделать.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B12AF0-F48B-EB40-8C01-23B97EADE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26" y="2098063"/>
            <a:ext cx="7256011" cy="4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157169"/>
            <a:ext cx="7766936" cy="501870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Свой персональный сайт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2D8E64FC-C0B1-AA41-89D5-B2599DE9C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2434" y="1911137"/>
            <a:ext cx="8533045" cy="2432263"/>
          </a:xfrm>
        </p:spPr>
        <p:txBody>
          <a:bodyPr>
            <a:normAutofit/>
          </a:bodyPr>
          <a:lstStyle/>
          <a:p>
            <a:pPr algn="l"/>
            <a:r>
              <a:rPr lang="ru-UA" sz="2400" dirty="0"/>
              <a:t>Мы предоставляем Вам сайт в комплекте с </a:t>
            </a:r>
            <a:r>
              <a:rPr lang="en-US" sz="2400" dirty="0"/>
              <a:t>CRM</a:t>
            </a:r>
            <a:r>
              <a:rPr lang="ru-RU" sz="2400" dirty="0"/>
              <a:t>. Создайте сайт своего агентства недвижимости без дополнительных затрат и всего за 5 минут. Вы получите функциональный современный сайт с большим количеством сервисов для клиентов</a:t>
            </a:r>
            <a:r>
              <a:rPr lang="ru-RU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0583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2516" y="1845540"/>
            <a:ext cx="9085028" cy="2104667"/>
          </a:xfrm>
        </p:spPr>
        <p:txBody>
          <a:bodyPr/>
          <a:lstStyle/>
          <a:p>
            <a:pPr algn="ctr"/>
            <a:r>
              <a:rPr lang="ru-RU" sz="5000" dirty="0">
                <a:solidFill>
                  <a:schemeClr val="accent1">
                    <a:lumMod val="75000"/>
                  </a:schemeClr>
                </a:solidFill>
              </a:rPr>
              <a:t>Обзор основных функций и возможностей</a:t>
            </a:r>
            <a:br>
              <a:rPr lang="en-US" sz="5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000" dirty="0">
                <a:solidFill>
                  <a:schemeClr val="accent1">
                    <a:lumMod val="75000"/>
                  </a:schemeClr>
                </a:solidFill>
              </a:rPr>
              <a:t>CRM </a:t>
            </a:r>
            <a:r>
              <a:rPr lang="en-US" sz="5000" dirty="0" err="1">
                <a:solidFill>
                  <a:schemeClr val="accent1">
                    <a:lumMod val="75000"/>
                  </a:schemeClr>
                </a:solidFill>
              </a:rPr>
              <a:t>LigaPro</a:t>
            </a:r>
            <a:endParaRPr lang="ru-RU" sz="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49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1182" y="210229"/>
            <a:ext cx="7766936" cy="396674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персонального сайта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87" y="1683170"/>
            <a:ext cx="7183299" cy="483904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r="3938"/>
          <a:stretch/>
        </p:blipFill>
        <p:spPr>
          <a:xfrm>
            <a:off x="711655" y="1425390"/>
            <a:ext cx="2588802" cy="54009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21181" y="606903"/>
            <a:ext cx="8643679" cy="6795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Полностью адаптивный дизайн (сайт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отлично выглядит как на настольных компьютерах, так и на планшетах или смартфонах)</a:t>
            </a:r>
          </a:p>
        </p:txBody>
      </p:sp>
    </p:spTree>
    <p:extLst>
      <p:ext uri="{BB962C8B-B14F-4D97-AF65-F5344CB8AC3E}">
        <p14:creationId xmlns:p14="http://schemas.microsoft.com/office/powerpoint/2010/main" val="2419117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1182" y="210229"/>
            <a:ext cx="7766936" cy="396674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персонального сайта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1181" y="606903"/>
            <a:ext cx="8643679" cy="6795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 необходимые страницы на сайте.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Список/каталог объектов, подробный просмотр объекта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4" y="1683170"/>
            <a:ext cx="3852256" cy="51748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92" y="1683170"/>
            <a:ext cx="4697968" cy="51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3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1182" y="210229"/>
            <a:ext cx="7766936" cy="396674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персонального сайта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1181" y="606903"/>
            <a:ext cx="8643679" cy="6795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 необходимые страницы на сайте.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Страница отзывов (Ваши клиенты смогут читать и оставлять отзывы о Вас), страница контактов с картой проезда.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5"/>
          <a:stretch/>
        </p:blipFill>
        <p:spPr>
          <a:xfrm>
            <a:off x="635642" y="1828800"/>
            <a:ext cx="4950205" cy="404535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81" y="1828800"/>
            <a:ext cx="5730674" cy="392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0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1182" y="210229"/>
            <a:ext cx="7766936" cy="396674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персонального сайта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1181" y="606903"/>
            <a:ext cx="8643679" cy="6795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 необходимые страницы на сайте.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Страница агентов, персональный блог/новости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44" y="1683170"/>
            <a:ext cx="6859868" cy="3162666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4" y="1713700"/>
            <a:ext cx="3881637" cy="45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17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1182" y="210229"/>
            <a:ext cx="7766936" cy="396674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персонального сайта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1181" y="606903"/>
            <a:ext cx="8643679" cy="6795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 необходимые страницы на сайте.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Форма обратного звонка, страница Вакансий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3136" r="28398" b="27641"/>
          <a:stretch/>
        </p:blipFill>
        <p:spPr>
          <a:xfrm>
            <a:off x="1021181" y="1683170"/>
            <a:ext cx="3044141" cy="225706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30" y="1683170"/>
            <a:ext cx="6866037" cy="440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1182" y="210229"/>
            <a:ext cx="7766936" cy="396674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персонального сайта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1181" y="606903"/>
            <a:ext cx="8643679" cy="6795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Лендинги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одностраничники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эксклюзивных объектов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4" y="1003577"/>
            <a:ext cx="2382832" cy="5754538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80" y="1103461"/>
            <a:ext cx="2323904" cy="56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1182" y="210229"/>
            <a:ext cx="7766936" cy="396674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персонального сайта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4063" y="606903"/>
            <a:ext cx="4772988" cy="5611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Подборки объектов для клиентов в виде ссылок.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Зачем отправлять письма, сообщения с десятками объектов Вашим клиентам. Используйте подборки. Выберите объекты, которые хотите предложить клиенту, добавьте их в подборку и отправьте ссылку Вашему клиенту. Всего несколько кликов и клиент получает супер подборку объектов в удобном формате прямо онлайн.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51" y="716640"/>
            <a:ext cx="6060476" cy="51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0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1182" y="210229"/>
            <a:ext cx="7766936" cy="396674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Возможности персонального сайта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1181" y="606903"/>
            <a:ext cx="8643679" cy="1332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Онлайн отчеты для собственников. Создавайте информативные отчеты для собственников прямо в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CRM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LigaPro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Всего пару кликов и отчет готов, а Ваш клиент сможет ознакомиться с ним онлайн - просто отправьте ему ссылку на отчет.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33" y="2155530"/>
            <a:ext cx="3689919" cy="45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8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76054" y="231495"/>
            <a:ext cx="7766936" cy="601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Управление заявками (</a:t>
            </a:r>
            <a:r>
              <a:rPr lang="ru-RU" sz="3000" dirty="0" err="1">
                <a:solidFill>
                  <a:schemeClr val="accent1">
                    <a:lumMod val="75000"/>
                  </a:schemeClr>
                </a:solidFill>
              </a:rPr>
              <a:t>лидами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4" y="2496312"/>
            <a:ext cx="7413225" cy="360976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CD88480-C1B2-D642-90DB-B9D32A37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054" y="751924"/>
            <a:ext cx="8752578" cy="1651636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Все заявки с Вашего сайта попадают в единую систему управления. Вы сможете легко управлять заявками, контролировать обработку заявок сотрудниками, фильтровать, </a:t>
            </a:r>
            <a:r>
              <a:rPr lang="ru-RU" sz="2000" dirty="0" err="1"/>
              <a:t>мониторить</a:t>
            </a:r>
            <a:r>
              <a:rPr lang="ru-RU" sz="2000" dirty="0"/>
              <a:t> источник поступления заявок. И самое главное Вы не упустите ни одного клиента, ведь все заявки попадают в единую </a:t>
            </a:r>
            <a:r>
              <a:rPr lang="en-US" sz="2000" dirty="0"/>
              <a:t>CRM.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07467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76054" y="231495"/>
            <a:ext cx="7766936" cy="601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Личный каталог новостроек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CD88480-C1B2-D642-90DB-B9D32A37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054" y="751924"/>
            <a:ext cx="8752578" cy="919858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Возможность создать каталог новостроек с подробным просмотром информации по ЖК и списком доступных квартир прямо на Вашем сайте.</a:t>
            </a:r>
            <a:endParaRPr lang="uk-UA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810B09-9BF0-4146-A7D4-FB10DA2DB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54" y="1754490"/>
            <a:ext cx="6429338" cy="465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08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1833" y="172621"/>
            <a:ext cx="8129016" cy="557784"/>
          </a:xfrm>
        </p:spPr>
        <p:txBody>
          <a:bodyPr/>
          <a:lstStyle/>
          <a:p>
            <a:pPr algn="l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Удобное ведение базы объектов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1550137"/>
            <a:ext cx="8936743" cy="4167172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873FB49-EFDC-2742-B4FE-DBB5EF67C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833" y="865690"/>
            <a:ext cx="8397948" cy="48282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000" dirty="0" err="1"/>
              <a:t>Быстрая</a:t>
            </a:r>
            <a:r>
              <a:rPr lang="uk-UA" sz="2000" dirty="0"/>
              <a:t> загрузка уже </a:t>
            </a:r>
            <a:r>
              <a:rPr lang="uk-UA" sz="2000" dirty="0" err="1"/>
              <a:t>существующей</a:t>
            </a:r>
            <a:r>
              <a:rPr lang="uk-UA" sz="2000" dirty="0"/>
              <a:t> </a:t>
            </a:r>
            <a:r>
              <a:rPr lang="uk-UA" sz="2000" dirty="0" err="1"/>
              <a:t>базы</a:t>
            </a:r>
            <a:r>
              <a:rPr lang="uk-UA" sz="2000" dirty="0"/>
              <a:t> в </a:t>
            </a:r>
            <a:r>
              <a:rPr lang="en-US" sz="2000" dirty="0" err="1"/>
              <a:t>LigaPro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42196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Каталог новостроек на своем сайте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204FA88C-6CD5-774F-A88D-6A32E0417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80085"/>
            <a:ext cx="8631403" cy="782956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Синхронизация </a:t>
            </a:r>
            <a:r>
              <a:rPr lang="en-US" sz="2000" dirty="0"/>
              <a:t>CRM </a:t>
            </a:r>
            <a:r>
              <a:rPr lang="ru-RU" sz="2000" dirty="0"/>
              <a:t>каталога новостроек с Вашим сайтом. Создавайте каталог новостроек на личном сайте. </a:t>
            </a:r>
            <a:endParaRPr lang="uk-UA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0BA2B7-8F6C-464D-B325-2101B5867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8" b="5462"/>
          <a:stretch/>
        </p:blipFill>
        <p:spPr>
          <a:xfrm>
            <a:off x="7038336" y="1463041"/>
            <a:ext cx="4143792" cy="50166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80599E-9ACA-AA48-8F52-3DA370449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72" y="1811461"/>
            <a:ext cx="5855644" cy="38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709" y="80919"/>
            <a:ext cx="7766936" cy="4808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Запись на онлайн просмотр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204FA88C-6CD5-774F-A88D-6A32E0417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7" y="680084"/>
            <a:ext cx="8631403" cy="1591051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Легко и просто предоставить своим клиентам возможность записи на онлайн просмотр. На своем персональном сайте Вы можете активировать функцию «Запись на онлайн просмотр», а клиент выберет удобный способ просмотра и оставит заявку. </a:t>
            </a:r>
            <a:endParaRPr lang="uk-UA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FBA054-2104-674E-822E-5C0E8FB1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860" y="2110402"/>
            <a:ext cx="4792169" cy="32997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4A281-11E8-CB47-94DB-0678F7B42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26" y="2085002"/>
            <a:ext cx="4352715" cy="43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0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7" y="145656"/>
            <a:ext cx="7766936" cy="529437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Стоимость системы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C088E3-7426-1E41-AF96-0094035E1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" t="6643" r="1037"/>
          <a:stretch/>
        </p:blipFill>
        <p:spPr>
          <a:xfrm>
            <a:off x="711200" y="675093"/>
            <a:ext cx="10444479" cy="21568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EEFFD7-7B85-684A-B552-C70CDCF53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36" y="2811617"/>
            <a:ext cx="10475443" cy="377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1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6261" y="715277"/>
            <a:ext cx="7766936" cy="5940165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Более подробно с системой вы можете ознакомиться на нашем сайте </a:t>
            </a:r>
            <a:endParaRPr lang="uk-UA" sz="2000" dirty="0"/>
          </a:p>
          <a:p>
            <a:pPr algn="l"/>
            <a:r>
              <a:rPr lang="en-US" sz="3000" b="1" u="sng" dirty="0">
                <a:hlinkClick r:id="rId2"/>
              </a:rPr>
              <a:t>http</a:t>
            </a:r>
            <a:r>
              <a:rPr lang="ru-RU" sz="3000" b="1" u="sng" dirty="0">
                <a:hlinkClick r:id="rId2"/>
              </a:rPr>
              <a:t>://</a:t>
            </a:r>
            <a:r>
              <a:rPr lang="en-US" sz="3000" b="1" u="sng" dirty="0">
                <a:hlinkClick r:id="rId2"/>
              </a:rPr>
              <a:t>ligapro</a:t>
            </a:r>
            <a:r>
              <a:rPr lang="ru-RU" sz="3000" b="1" u="sng" dirty="0">
                <a:hlinkClick r:id="rId2"/>
              </a:rPr>
              <a:t>.</a:t>
            </a:r>
            <a:r>
              <a:rPr lang="en-US" sz="3000" b="1" u="sng" dirty="0">
                <a:hlinkClick r:id="rId2"/>
              </a:rPr>
              <a:t>ua</a:t>
            </a:r>
            <a:endParaRPr lang="uk-UA" sz="3000" b="1" dirty="0"/>
          </a:p>
          <a:p>
            <a:pPr algn="l"/>
            <a:r>
              <a:rPr lang="ru-RU" sz="2000" dirty="0"/>
              <a:t> </a:t>
            </a:r>
            <a:endParaRPr lang="uk-UA" sz="2000" dirty="0"/>
          </a:p>
          <a:p>
            <a:pPr algn="l"/>
            <a:r>
              <a:rPr lang="ru-RU" sz="2000" b="1" dirty="0"/>
              <a:t>Александр</a:t>
            </a:r>
          </a:p>
          <a:p>
            <a:pPr algn="l"/>
            <a:r>
              <a:rPr lang="en-US" sz="2000" b="1" dirty="0"/>
              <a:t>https://</a:t>
            </a:r>
            <a:r>
              <a:rPr lang="en-US" sz="2000" b="1" dirty="0" err="1"/>
              <a:t>www.facebook.com</a:t>
            </a:r>
            <a:r>
              <a:rPr lang="en-US" sz="2000" b="1" dirty="0"/>
              <a:t>/</a:t>
            </a:r>
            <a:r>
              <a:rPr lang="en-US" sz="2000" b="1" dirty="0" err="1"/>
              <a:t>LigaPro.ua</a:t>
            </a:r>
            <a:endParaRPr lang="en-US" sz="2000" b="1" dirty="0"/>
          </a:p>
          <a:p>
            <a:pPr algn="l"/>
            <a:r>
              <a:rPr lang="uk-UA" sz="2000" b="1" dirty="0" err="1"/>
              <a:t>Наши</a:t>
            </a:r>
            <a:r>
              <a:rPr lang="uk-UA" sz="2000" b="1" dirty="0"/>
              <a:t> </a:t>
            </a:r>
            <a:r>
              <a:rPr lang="uk-UA" sz="2000" b="1" dirty="0" err="1"/>
              <a:t>телефоны</a:t>
            </a:r>
            <a:r>
              <a:rPr lang="ru-RU" sz="2000" b="1" dirty="0"/>
              <a:t>:</a:t>
            </a:r>
            <a:endParaRPr lang="uk-UA" sz="2000" b="1" dirty="0"/>
          </a:p>
          <a:p>
            <a:pPr algn="l"/>
            <a:r>
              <a:rPr lang="ru-RU" sz="2400" dirty="0"/>
              <a:t>		</a:t>
            </a:r>
            <a:r>
              <a:rPr lang="is-IS" sz="2400" dirty="0"/>
              <a:t>(0</a:t>
            </a:r>
            <a:r>
              <a:rPr lang="ru-RU" sz="2400" dirty="0"/>
              <a:t>67</a:t>
            </a:r>
            <a:r>
              <a:rPr lang="is-IS" sz="2400" dirty="0"/>
              <a:t>) 5</a:t>
            </a:r>
            <a:r>
              <a:rPr lang="ru-RU" sz="2400" dirty="0"/>
              <a:t>6</a:t>
            </a:r>
            <a:r>
              <a:rPr lang="is-IS" sz="2400" dirty="0"/>
              <a:t>-</a:t>
            </a:r>
            <a:r>
              <a:rPr lang="ru-RU" sz="2400" dirty="0"/>
              <a:t>96</a:t>
            </a:r>
            <a:r>
              <a:rPr lang="is-IS" sz="2400" dirty="0"/>
              <a:t>-</a:t>
            </a:r>
            <a:r>
              <a:rPr lang="ru-RU" sz="2400" dirty="0"/>
              <a:t>190</a:t>
            </a:r>
            <a:r>
              <a:rPr lang="is-IS" sz="2400" dirty="0"/>
              <a:t> </a:t>
            </a:r>
            <a:r>
              <a:rPr lang="ru-RU" sz="2400" dirty="0"/>
              <a:t>   </a:t>
            </a:r>
            <a:r>
              <a:rPr lang="is-IS" sz="2400" dirty="0"/>
              <a:t>(0</a:t>
            </a:r>
            <a:r>
              <a:rPr lang="ru-RU" sz="2400" dirty="0"/>
              <a:t>50</a:t>
            </a:r>
            <a:r>
              <a:rPr lang="is-IS" sz="2400" dirty="0"/>
              <a:t>) </a:t>
            </a:r>
            <a:r>
              <a:rPr lang="ru-RU" sz="2400" dirty="0"/>
              <a:t>19</a:t>
            </a:r>
            <a:r>
              <a:rPr lang="is-IS" sz="2400" dirty="0"/>
              <a:t>-</a:t>
            </a:r>
            <a:r>
              <a:rPr lang="ru-RU" sz="2400" dirty="0"/>
              <a:t>9</a:t>
            </a:r>
            <a:r>
              <a:rPr lang="is-IS" sz="2400" dirty="0"/>
              <a:t>6-</a:t>
            </a:r>
            <a:r>
              <a:rPr lang="ru-RU" sz="2400" dirty="0"/>
              <a:t>190</a:t>
            </a:r>
          </a:p>
          <a:p>
            <a:pPr algn="l"/>
            <a:r>
              <a:rPr lang="ru-RU" sz="2400" dirty="0"/>
              <a:t>		</a:t>
            </a:r>
            <a:r>
              <a:rPr lang="is-IS" sz="2400" dirty="0"/>
              <a:t>(0</a:t>
            </a:r>
            <a:r>
              <a:rPr lang="ru-RU" sz="2400" dirty="0"/>
              <a:t>9</a:t>
            </a:r>
            <a:r>
              <a:rPr lang="is-IS" sz="2400" dirty="0"/>
              <a:t>3) </a:t>
            </a:r>
            <a:r>
              <a:rPr lang="ru-RU" sz="2400" dirty="0"/>
              <a:t>66</a:t>
            </a:r>
            <a:r>
              <a:rPr lang="is-IS" sz="2400" dirty="0"/>
              <a:t>-9</a:t>
            </a:r>
            <a:r>
              <a:rPr lang="ru-RU" sz="2400" dirty="0"/>
              <a:t>6</a:t>
            </a:r>
            <a:r>
              <a:rPr lang="is-IS" sz="2400" dirty="0"/>
              <a:t>-</a:t>
            </a:r>
            <a:r>
              <a:rPr lang="ru-RU" sz="2400" dirty="0"/>
              <a:t>190		</a:t>
            </a:r>
          </a:p>
          <a:p>
            <a:pPr algn="l"/>
            <a:r>
              <a:rPr lang="ru-RU" sz="2000" b="1" dirty="0"/>
              <a:t>Наш </a:t>
            </a:r>
            <a:r>
              <a:rPr lang="en-US" sz="2000" b="1" dirty="0"/>
              <a:t>e-mail</a:t>
            </a:r>
            <a:r>
              <a:rPr lang="ru-RU" sz="2000" b="1" dirty="0"/>
              <a:t>: </a:t>
            </a:r>
          </a:p>
          <a:p>
            <a:pPr algn="l"/>
            <a:r>
              <a:rPr lang="en-US" sz="2000" b="1" dirty="0"/>
              <a:t>		</a:t>
            </a:r>
            <a:r>
              <a:rPr lang="en-US" sz="2400" dirty="0" err="1"/>
              <a:t>info@ligapro.ua</a:t>
            </a:r>
            <a:endParaRPr lang="ru-RU" sz="2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83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6" y="64572"/>
            <a:ext cx="8397947" cy="5951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Настройка структуры базы объектов под себя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6" y="2283637"/>
            <a:ext cx="8058660" cy="3757725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583209DE-408E-664E-9583-232A4FDF8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076" y="659757"/>
            <a:ext cx="8397948" cy="1377083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000" dirty="0"/>
              <a:t>Настройка </a:t>
            </a:r>
            <a:r>
              <a:rPr lang="uk-UA" sz="2000" dirty="0" err="1"/>
              <a:t>и</a:t>
            </a:r>
            <a:r>
              <a:rPr lang="uk-UA" sz="2000" dirty="0"/>
              <a:t> </a:t>
            </a:r>
            <a:r>
              <a:rPr lang="uk-UA" sz="2000" dirty="0" err="1"/>
              <a:t>добавление</a:t>
            </a:r>
            <a:r>
              <a:rPr lang="uk-UA" sz="2000" dirty="0"/>
              <a:t> </a:t>
            </a:r>
            <a:r>
              <a:rPr lang="uk-UA" sz="2000" dirty="0" err="1"/>
              <a:t>своих</a:t>
            </a:r>
            <a:r>
              <a:rPr lang="uk-UA" sz="2000" dirty="0"/>
              <a:t> </a:t>
            </a:r>
            <a:r>
              <a:rPr lang="uk-UA" sz="2000" dirty="0" err="1"/>
              <a:t>полей</a:t>
            </a:r>
            <a:r>
              <a:rPr lang="uk-UA" sz="2000" dirty="0"/>
              <a:t> в базу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000" dirty="0" err="1"/>
              <a:t>Управление</a:t>
            </a:r>
            <a:r>
              <a:rPr lang="uk-UA" sz="2000" dirty="0"/>
              <a:t> </a:t>
            </a:r>
            <a:r>
              <a:rPr lang="uk-UA" sz="2000" dirty="0" err="1"/>
              <a:t>населенными</a:t>
            </a:r>
            <a:r>
              <a:rPr lang="uk-UA" sz="2000" dirty="0"/>
              <a:t> пунктами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000" dirty="0"/>
              <a:t>Установка </a:t>
            </a:r>
            <a:r>
              <a:rPr lang="uk-UA" sz="2000" dirty="0" err="1"/>
              <a:t>города</a:t>
            </a:r>
            <a:r>
              <a:rPr lang="uk-UA" sz="2000" dirty="0"/>
              <a:t> по </a:t>
            </a:r>
            <a:r>
              <a:rPr lang="uk-UA" sz="2000" dirty="0" err="1"/>
              <a:t>умолчанию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96381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6" y="64572"/>
            <a:ext cx="8397947" cy="5951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CD937C75-D2BC-F94E-9007-283E5C132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620" y="716483"/>
            <a:ext cx="8631403" cy="847141"/>
          </a:xfrm>
        </p:spPr>
        <p:txBody>
          <a:bodyPr>
            <a:noAutofit/>
          </a:bodyPr>
          <a:lstStyle/>
          <a:p>
            <a:pPr algn="l"/>
            <a:r>
              <a:rPr lang="uk-UA" sz="2000" dirty="0" err="1"/>
              <a:t>Удобные</a:t>
            </a:r>
            <a:r>
              <a:rPr lang="uk-UA" sz="2000" dirty="0"/>
              <a:t> </a:t>
            </a:r>
            <a:r>
              <a:rPr lang="uk-UA" sz="2000" dirty="0" err="1"/>
              <a:t>фильтра</a:t>
            </a:r>
            <a:r>
              <a:rPr lang="uk-UA" sz="2000" dirty="0"/>
              <a:t> </a:t>
            </a:r>
            <a:r>
              <a:rPr lang="uk-UA" sz="2000" dirty="0" err="1"/>
              <a:t>и</a:t>
            </a:r>
            <a:r>
              <a:rPr lang="uk-UA" sz="2000" dirty="0"/>
              <a:t> </a:t>
            </a:r>
            <a:r>
              <a:rPr lang="uk-UA" sz="2000" dirty="0" err="1"/>
              <a:t>разные</a:t>
            </a:r>
            <a:r>
              <a:rPr lang="uk-UA" sz="2000" dirty="0"/>
              <a:t> </a:t>
            </a:r>
            <a:r>
              <a:rPr lang="uk-UA" sz="2000" dirty="0" err="1"/>
              <a:t>способы</a:t>
            </a:r>
            <a:r>
              <a:rPr lang="uk-UA" sz="2000" dirty="0"/>
              <a:t> </a:t>
            </a:r>
            <a:r>
              <a:rPr lang="uk-UA" sz="2000" dirty="0" err="1"/>
              <a:t>отображения</a:t>
            </a:r>
            <a:r>
              <a:rPr lang="uk-UA" sz="2000" dirty="0"/>
              <a:t> </a:t>
            </a:r>
            <a:r>
              <a:rPr lang="uk-UA" sz="2000" dirty="0" err="1"/>
              <a:t>объектов</a:t>
            </a:r>
            <a:r>
              <a:rPr lang="uk-UA" sz="2000" dirty="0"/>
              <a:t>: </a:t>
            </a:r>
            <a:r>
              <a:rPr lang="uk-UA" sz="2000" dirty="0" err="1"/>
              <a:t>таблицей</a:t>
            </a:r>
            <a:r>
              <a:rPr lang="uk-UA" sz="2000" dirty="0"/>
              <a:t> </a:t>
            </a:r>
            <a:r>
              <a:rPr lang="uk-UA" sz="2000" dirty="0" err="1"/>
              <a:t>или</a:t>
            </a:r>
            <a:r>
              <a:rPr lang="uk-UA" sz="2000" dirty="0"/>
              <a:t> </a:t>
            </a:r>
            <a:r>
              <a:rPr lang="uk-UA" sz="2000" dirty="0" err="1"/>
              <a:t>плиткой</a:t>
            </a:r>
            <a:endParaRPr lang="uk-UA" sz="2000" dirty="0"/>
          </a:p>
          <a:p>
            <a:pPr lvl="0"/>
            <a:endParaRPr lang="uk-UA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873A7B-1A99-4E47-A4DC-690075CDA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20" y="1490472"/>
            <a:ext cx="5119038" cy="38404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77EE93-9126-3C4F-8964-A96B29D99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216" y="1473358"/>
            <a:ext cx="5225464" cy="38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03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076" y="64572"/>
            <a:ext cx="8397947" cy="595185"/>
          </a:xfrm>
        </p:spPr>
        <p:txBody>
          <a:bodyPr/>
          <a:lstStyle/>
          <a:p>
            <a:pPr algn="l"/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Сервисы для работы с объектами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Изображение 3">
            <a:extLst>
              <a:ext uri="{FF2B5EF4-FFF2-40B4-BE49-F238E27FC236}">
                <a16:creationId xmlns:a16="http://schemas.microsoft.com/office/drawing/2014/main" id="{42C9B69B-7993-E94E-99DC-00587590F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24" y="1965998"/>
            <a:ext cx="3962400" cy="1930400"/>
          </a:xfrm>
          <a:prstGeom prst="rect">
            <a:avLst/>
          </a:prstGeom>
        </p:spPr>
      </p:pic>
      <p:pic>
        <p:nvPicPr>
          <p:cNvPr id="9" name="Изображение 8">
            <a:extLst>
              <a:ext uri="{FF2B5EF4-FFF2-40B4-BE49-F238E27FC236}">
                <a16:creationId xmlns:a16="http://schemas.microsoft.com/office/drawing/2014/main" id="{128BAFC9-5847-6846-9917-CED1A656F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8" y="1879862"/>
            <a:ext cx="4812725" cy="3341065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CD937C75-D2BC-F94E-9007-283E5C132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620" y="716483"/>
            <a:ext cx="8631403" cy="847141"/>
          </a:xfrm>
        </p:spPr>
        <p:txBody>
          <a:bodyPr>
            <a:noAutofit/>
          </a:bodyPr>
          <a:lstStyle/>
          <a:p>
            <a:pPr algn="l"/>
            <a:r>
              <a:rPr lang="uk-UA" sz="2000" dirty="0" err="1"/>
              <a:t>Быстрые</a:t>
            </a:r>
            <a:r>
              <a:rPr lang="uk-UA" sz="2000" dirty="0"/>
              <a:t> </a:t>
            </a:r>
            <a:r>
              <a:rPr lang="uk-UA" sz="2000" dirty="0" err="1"/>
              <a:t>заметки</a:t>
            </a:r>
            <a:r>
              <a:rPr lang="uk-UA" sz="2000" dirty="0"/>
              <a:t> по </a:t>
            </a:r>
            <a:r>
              <a:rPr lang="uk-UA" sz="2000" dirty="0" err="1"/>
              <a:t>объекту</a:t>
            </a:r>
            <a:r>
              <a:rPr lang="uk-UA" sz="2000" dirty="0"/>
              <a:t> </a:t>
            </a:r>
            <a:r>
              <a:rPr lang="uk-UA" sz="2000" dirty="0" err="1"/>
              <a:t>и</a:t>
            </a:r>
            <a:r>
              <a:rPr lang="uk-UA" sz="2000" dirty="0"/>
              <a:t> вся </a:t>
            </a:r>
            <a:r>
              <a:rPr lang="uk-UA" sz="2000" dirty="0" err="1"/>
              <a:t>история</a:t>
            </a:r>
            <a:r>
              <a:rPr lang="uk-UA" sz="2000" dirty="0"/>
              <a:t> </a:t>
            </a:r>
            <a:r>
              <a:rPr lang="uk-UA" sz="2000" dirty="0" err="1"/>
              <a:t>заметок</a:t>
            </a:r>
            <a:r>
              <a:rPr lang="uk-UA" sz="2000" dirty="0"/>
              <a:t>. </a:t>
            </a:r>
            <a:r>
              <a:rPr lang="uk-UA" sz="2000" dirty="0" err="1"/>
              <a:t>Теперь</a:t>
            </a:r>
            <a:r>
              <a:rPr lang="uk-UA" sz="2000" dirty="0"/>
              <a:t> у Вас </a:t>
            </a:r>
            <a:r>
              <a:rPr lang="uk-UA" sz="2000" dirty="0" err="1"/>
              <a:t>будет</a:t>
            </a:r>
            <a:r>
              <a:rPr lang="uk-UA" sz="2000" dirty="0"/>
              <a:t> </a:t>
            </a:r>
            <a:r>
              <a:rPr lang="uk-UA" sz="2000" dirty="0" err="1"/>
              <a:t>под</a:t>
            </a:r>
            <a:r>
              <a:rPr lang="uk-UA" sz="2000" dirty="0"/>
              <a:t> </a:t>
            </a:r>
            <a:r>
              <a:rPr lang="uk-UA" sz="2000" dirty="0" err="1"/>
              <a:t>рукой</a:t>
            </a:r>
            <a:r>
              <a:rPr lang="uk-UA" sz="2000" dirty="0"/>
              <a:t> вся </a:t>
            </a:r>
            <a:r>
              <a:rPr lang="uk-UA" sz="2000" dirty="0" err="1"/>
              <a:t>информация</a:t>
            </a:r>
            <a:r>
              <a:rPr lang="uk-UA" sz="2000" dirty="0"/>
              <a:t> по </a:t>
            </a:r>
            <a:r>
              <a:rPr lang="uk-UA" sz="2000" dirty="0" err="1"/>
              <a:t>работе</a:t>
            </a:r>
            <a:r>
              <a:rPr lang="uk-UA" sz="2000" dirty="0"/>
              <a:t> с </a:t>
            </a:r>
            <a:r>
              <a:rPr lang="uk-UA" sz="2000" dirty="0" err="1"/>
              <a:t>объектами</a:t>
            </a:r>
            <a:endParaRPr lang="uk-UA" sz="2000" dirty="0"/>
          </a:p>
          <a:p>
            <a:pPr lvl="0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496057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9670</TotalTime>
  <Words>1945</Words>
  <Application>Microsoft Macintosh PowerPoint</Application>
  <PresentationFormat>Широкоэкранный</PresentationFormat>
  <Paragraphs>227</Paragraphs>
  <Slides>63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Arial</vt:lpstr>
      <vt:lpstr>Calibri</vt:lpstr>
      <vt:lpstr>Trebuchet MS</vt:lpstr>
      <vt:lpstr>Wingdings 3</vt:lpstr>
      <vt:lpstr>Аспект</vt:lpstr>
      <vt:lpstr>LigaPro </vt:lpstr>
      <vt:lpstr>О компании ЛигаПро</vt:lpstr>
      <vt:lpstr>Набор инструментов современного АН</vt:lpstr>
      <vt:lpstr>LigaPro - набор инструментов современного АН, который позволяет ускорить работу сотрудников, автоматизировать основные задачи и функции АН, увеличить количество сделок и прибыль агентства недвижимости</vt:lpstr>
      <vt:lpstr>Обзор основных функций и возможностей  CRM LigaPro</vt:lpstr>
      <vt:lpstr>Удобное ведение базы объектов</vt:lpstr>
      <vt:lpstr>Настройка структуры базы объектов под себя</vt:lpstr>
      <vt:lpstr>Сервисы для работы с объектами</vt:lpstr>
      <vt:lpstr>Сервисы для работы с объектами</vt:lpstr>
      <vt:lpstr>Сервисы для работы с объектами</vt:lpstr>
      <vt:lpstr>Сервисы для работы с объектами</vt:lpstr>
      <vt:lpstr>Сервисы для работы с объектами</vt:lpstr>
      <vt:lpstr>Презентация PowerPoint</vt:lpstr>
      <vt:lpstr>Сервисы для работы с объектами</vt:lpstr>
      <vt:lpstr>Сервисы для работы с объектами</vt:lpstr>
      <vt:lpstr>Сервисы для работы с объектами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Удобное ведение базы клиентов</vt:lpstr>
      <vt:lpstr>Подбор объектов под клиента</vt:lpstr>
      <vt:lpstr>Сервисы для работы с клиентами</vt:lpstr>
      <vt:lpstr>Сервисы для работы с клиентами</vt:lpstr>
      <vt:lpstr>Сервисы для работы с клиентами</vt:lpstr>
      <vt:lpstr>Рекламные возможности </vt:lpstr>
      <vt:lpstr>Общая раза LigaPro</vt:lpstr>
      <vt:lpstr>Автоматическая выгрузка на 40 + порталы</vt:lpstr>
      <vt:lpstr>Встроенная МЛС система LigaPro</vt:lpstr>
      <vt:lpstr>Приватные группы</vt:lpstr>
      <vt:lpstr>Возможности системы LigaPro</vt:lpstr>
      <vt:lpstr>Возможности системы LigaPro</vt:lpstr>
      <vt:lpstr>Возможности системы LigaPro</vt:lpstr>
      <vt:lpstr>Возможности системы LigaPro</vt:lpstr>
      <vt:lpstr>Возможности системы LigaPro</vt:lpstr>
      <vt:lpstr>Возможности системы LigaPro</vt:lpstr>
      <vt:lpstr>Внешние источники. Вся база объектов</vt:lpstr>
      <vt:lpstr>Ведение сделок</vt:lpstr>
      <vt:lpstr>Статистика/аналитика</vt:lpstr>
      <vt:lpstr>Мастер отчетов эффективности</vt:lpstr>
      <vt:lpstr>Звонки прямо из CRM</vt:lpstr>
      <vt:lpstr>Каталог новостроек в свой CRM</vt:lpstr>
      <vt:lpstr>Филиалы и отделы</vt:lpstr>
      <vt:lpstr>Возможности системы LigaPro</vt:lpstr>
      <vt:lpstr>Возможности системы LigaPro</vt:lpstr>
      <vt:lpstr>Возможности системы LigaPro</vt:lpstr>
      <vt:lpstr>Гибкая система настройки прав доступа</vt:lpstr>
      <vt:lpstr>Автозадания</vt:lpstr>
      <vt:lpstr>Свой персональный сайт</vt:lpstr>
      <vt:lpstr>Возможности персонального сайта</vt:lpstr>
      <vt:lpstr>Возможности персонального сайта</vt:lpstr>
      <vt:lpstr>Возможности персонального сайта</vt:lpstr>
      <vt:lpstr>Возможности персонального сайта</vt:lpstr>
      <vt:lpstr>Возможности персонального сайта</vt:lpstr>
      <vt:lpstr>Возможности персонального сайта</vt:lpstr>
      <vt:lpstr>Возможности персонального сайта</vt:lpstr>
      <vt:lpstr>Возможности персонального сайта</vt:lpstr>
      <vt:lpstr>Презентация PowerPoint</vt:lpstr>
      <vt:lpstr>Презентация PowerPoint</vt:lpstr>
      <vt:lpstr>Каталог новостроек на своем сайте</vt:lpstr>
      <vt:lpstr>Запись на онлайн просмотр</vt:lpstr>
      <vt:lpstr>Стоимость системы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LigaPro </dc:title>
  <dc:creator>пользователь Microsoft Office</dc:creator>
  <cp:lastModifiedBy>Александр Карабчук</cp:lastModifiedBy>
  <cp:revision>162</cp:revision>
  <dcterms:created xsi:type="dcterms:W3CDTF">2016-09-09T12:47:33Z</dcterms:created>
  <dcterms:modified xsi:type="dcterms:W3CDTF">2021-04-16T08:12:27Z</dcterms:modified>
</cp:coreProperties>
</file>